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7" r:id="rId2"/>
    <p:sldId id="267" r:id="rId3"/>
    <p:sldId id="258" r:id="rId4"/>
    <p:sldId id="259" r:id="rId5"/>
    <p:sldId id="260" r:id="rId6"/>
    <p:sldId id="261" r:id="rId7"/>
    <p:sldId id="262" r:id="rId8"/>
    <p:sldId id="263" r:id="rId9"/>
    <p:sldId id="264" r:id="rId10"/>
    <p:sldId id="265" r:id="rId11"/>
    <p:sldId id="268" r:id="rId12"/>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4653"/>
    <a:srgbClr val="299D8F"/>
    <a:srgbClr val="E86F51"/>
    <a:srgbClr val="F4A361"/>
    <a:srgbClr val="E9C4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28"/>
    <p:restoredTop sz="84323"/>
  </p:normalViewPr>
  <p:slideViewPr>
    <p:cSldViewPr snapToGrid="0" showGuides="1">
      <p:cViewPr varScale="1">
        <p:scale>
          <a:sx n="134" d="100"/>
          <a:sy n="134" d="100"/>
        </p:scale>
        <p:origin x="336"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png>
</file>

<file path=ppt/media/image22.png>
</file>

<file path=ppt/media/image23.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03D75B-00CB-AE40-9963-E6EB7BE75C6B}" type="datetimeFigureOut">
              <a:rPr lang="en-GB" smtClean="0"/>
              <a:t>01/04/2024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0621C5-4413-AE42-A44A-722CEB800A0F}" type="slidenum">
              <a:rPr lang="en-GB" smtClean="0"/>
              <a:t>‹#›</a:t>
            </a:fld>
            <a:endParaRPr lang="en-GB"/>
          </a:p>
        </p:txBody>
      </p:sp>
    </p:spTree>
    <p:extLst>
      <p:ext uri="{BB962C8B-B14F-4D97-AF65-F5344CB8AC3E}">
        <p14:creationId xmlns:p14="http://schemas.microsoft.com/office/powerpoint/2010/main" val="37779568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u="sng" dirty="0"/>
              <a:t>Sunil - Title/team name/group members </a:t>
            </a:r>
          </a:p>
          <a:p>
            <a:endParaRPr lang="en-GB" dirty="0"/>
          </a:p>
          <a:p>
            <a:r>
              <a:rPr lang="en-GB" b="0" i="0" dirty="0">
                <a:solidFill>
                  <a:srgbClr val="FFFFFF"/>
                </a:solidFill>
                <a:effectLst/>
                <a:highlight>
                  <a:srgbClr val="0D0D0D"/>
                </a:highlight>
                <a:latin typeface="Söhne Mono"/>
              </a:rPr>
              <a:t>Good evening everyone. Today, I have the pleasure </a:t>
            </a:r>
            <a:r>
              <a:rPr lang="en-GB" b="0" i="0" dirty="0">
                <a:solidFill>
                  <a:srgbClr val="2E95D3"/>
                </a:solidFill>
                <a:effectLst/>
                <a:highlight>
                  <a:srgbClr val="0D0D0D"/>
                </a:highlight>
                <a:latin typeface="Söhne Mono"/>
              </a:rPr>
              <a:t>of</a:t>
            </a:r>
            <a:r>
              <a:rPr lang="en-GB" b="0" i="0" dirty="0">
                <a:solidFill>
                  <a:srgbClr val="FFFFFF"/>
                </a:solidFill>
                <a:effectLst/>
                <a:highlight>
                  <a:srgbClr val="0D0D0D"/>
                </a:highlight>
                <a:latin typeface="Söhne Mono"/>
              </a:rPr>
              <a:t> introducing our team the Joyful Analytics and our final project: </a:t>
            </a:r>
            <a:r>
              <a:rPr lang="en-GB" b="0" i="0" dirty="0">
                <a:effectLst/>
                <a:highlight>
                  <a:srgbClr val="0D0D0D"/>
                </a:highlight>
                <a:latin typeface="Söhne Mono"/>
              </a:rPr>
              <a:t>The Happiness Project – a project that sits at the intersection of data science and well-being.</a:t>
            </a:r>
            <a:r>
              <a:rPr lang="en-GB" b="0" i="0" dirty="0">
                <a:solidFill>
                  <a:srgbClr val="FFFFFF"/>
                </a:solidFill>
                <a:effectLst/>
                <a:highlight>
                  <a:srgbClr val="0D0D0D"/>
                </a:highlight>
                <a:latin typeface="Söhne Mono"/>
              </a:rPr>
              <a:t> </a:t>
            </a:r>
          </a:p>
          <a:p>
            <a:r>
              <a:rPr lang="en-GB" b="0" i="0" dirty="0">
                <a:solidFill>
                  <a:srgbClr val="2E95D3"/>
                </a:solidFill>
                <a:effectLst/>
                <a:highlight>
                  <a:srgbClr val="0D0D0D"/>
                </a:highlight>
                <a:latin typeface="Söhne Mono"/>
              </a:rPr>
              <a:t>As</a:t>
            </a:r>
            <a:r>
              <a:rPr lang="en-GB" b="0" i="0" dirty="0">
                <a:solidFill>
                  <a:srgbClr val="FFFFFF"/>
                </a:solidFill>
                <a:effectLst/>
                <a:highlight>
                  <a:srgbClr val="0D0D0D"/>
                </a:highlight>
                <a:latin typeface="Söhne Mono"/>
              </a:rPr>
              <a:t> we navigate the complexities </a:t>
            </a:r>
            <a:r>
              <a:rPr lang="en-GB" b="0" i="0" dirty="0">
                <a:solidFill>
                  <a:srgbClr val="2E95D3"/>
                </a:solidFill>
                <a:effectLst/>
                <a:highlight>
                  <a:srgbClr val="0D0D0D"/>
                </a:highlight>
                <a:latin typeface="Söhne Mono"/>
              </a:rPr>
              <a:t>of</a:t>
            </a:r>
            <a:r>
              <a:rPr lang="en-GB" b="0" i="0" dirty="0">
                <a:solidFill>
                  <a:srgbClr val="FFFFFF"/>
                </a:solidFill>
                <a:effectLst/>
                <a:highlight>
                  <a:srgbClr val="0D0D0D"/>
                </a:highlight>
                <a:latin typeface="Söhne Mono"/>
              </a:rPr>
              <a:t> modern life, the pursuit </a:t>
            </a:r>
            <a:r>
              <a:rPr lang="en-GB" b="0" i="0" dirty="0">
                <a:solidFill>
                  <a:srgbClr val="2E95D3"/>
                </a:solidFill>
                <a:effectLst/>
                <a:highlight>
                  <a:srgbClr val="0D0D0D"/>
                </a:highlight>
                <a:latin typeface="Söhne Mono"/>
              </a:rPr>
              <a:t>of</a:t>
            </a:r>
            <a:r>
              <a:rPr lang="en-GB" b="0" i="0" dirty="0">
                <a:solidFill>
                  <a:srgbClr val="FFFFFF"/>
                </a:solidFill>
                <a:effectLst/>
                <a:highlight>
                  <a:srgbClr val="0D0D0D"/>
                </a:highlight>
                <a:latin typeface="Söhne Mono"/>
              </a:rPr>
              <a:t> happiness remains at the core </a:t>
            </a:r>
            <a:r>
              <a:rPr lang="en-GB" b="0" i="0" dirty="0">
                <a:solidFill>
                  <a:srgbClr val="2E95D3"/>
                </a:solidFill>
                <a:effectLst/>
                <a:highlight>
                  <a:srgbClr val="0D0D0D"/>
                </a:highlight>
                <a:latin typeface="Söhne Mono"/>
              </a:rPr>
              <a:t>of</a:t>
            </a:r>
            <a:r>
              <a:rPr lang="en-GB" b="0" i="0" dirty="0">
                <a:solidFill>
                  <a:srgbClr val="FFFFFF"/>
                </a:solidFill>
                <a:effectLst/>
                <a:highlight>
                  <a:srgbClr val="0D0D0D"/>
                </a:highlight>
                <a:latin typeface="Söhne Mono"/>
              </a:rPr>
              <a:t> our endeavours. But happiness often feels </a:t>
            </a:r>
            <a:r>
              <a:rPr lang="en-GB" b="0" i="0" dirty="0">
                <a:solidFill>
                  <a:srgbClr val="E9950C"/>
                </a:solidFill>
                <a:effectLst/>
                <a:highlight>
                  <a:srgbClr val="0D0D0D"/>
                </a:highlight>
                <a:latin typeface="Söhne Mono"/>
              </a:rPr>
              <a:t>like</a:t>
            </a:r>
            <a:r>
              <a:rPr lang="en-GB" b="0" i="0" dirty="0">
                <a:solidFill>
                  <a:srgbClr val="FFFFFF"/>
                </a:solidFill>
                <a:effectLst/>
                <a:highlight>
                  <a:srgbClr val="0D0D0D"/>
                </a:highlight>
                <a:latin typeface="Söhne Mono"/>
              </a:rPr>
              <a:t> an enigma – a subjective experience influenced </a:t>
            </a:r>
            <a:r>
              <a:rPr lang="en-GB" b="0" i="0" dirty="0">
                <a:solidFill>
                  <a:srgbClr val="2E95D3"/>
                </a:solidFill>
                <a:effectLst/>
                <a:highlight>
                  <a:srgbClr val="0D0D0D"/>
                </a:highlight>
                <a:latin typeface="Söhne Mono"/>
              </a:rPr>
              <a:t>by</a:t>
            </a:r>
            <a:r>
              <a:rPr lang="en-GB" b="0" i="0" dirty="0">
                <a:solidFill>
                  <a:srgbClr val="FFFFFF"/>
                </a:solidFill>
                <a:effectLst/>
                <a:highlight>
                  <a:srgbClr val="0D0D0D"/>
                </a:highlight>
                <a:latin typeface="Söhne Mono"/>
              </a:rPr>
              <a:t> myriad factors that vary </a:t>
            </a:r>
            <a:r>
              <a:rPr lang="en-GB" b="0" i="0" dirty="0">
                <a:solidFill>
                  <a:srgbClr val="2E95D3"/>
                </a:solidFill>
                <a:effectLst/>
                <a:highlight>
                  <a:srgbClr val="0D0D0D"/>
                </a:highlight>
                <a:latin typeface="Söhne Mono"/>
              </a:rPr>
              <a:t>from</a:t>
            </a:r>
            <a:r>
              <a:rPr lang="en-GB" b="0" i="0" dirty="0">
                <a:solidFill>
                  <a:srgbClr val="FFFFFF"/>
                </a:solidFill>
                <a:effectLst/>
                <a:highlight>
                  <a:srgbClr val="0D0D0D"/>
                </a:highlight>
                <a:latin typeface="Söhne Mono"/>
              </a:rPr>
              <a:t> person </a:t>
            </a:r>
            <a:r>
              <a:rPr lang="en-GB" b="0" i="0" dirty="0">
                <a:solidFill>
                  <a:srgbClr val="2E95D3"/>
                </a:solidFill>
                <a:effectLst/>
                <a:highlight>
                  <a:srgbClr val="0D0D0D"/>
                </a:highlight>
                <a:latin typeface="Söhne Mono"/>
              </a:rPr>
              <a:t>to</a:t>
            </a:r>
            <a:r>
              <a:rPr lang="en-GB" b="0" i="0" dirty="0">
                <a:solidFill>
                  <a:srgbClr val="FFFFFF"/>
                </a:solidFill>
                <a:effectLst/>
                <a:highlight>
                  <a:srgbClr val="0D0D0D"/>
                </a:highlight>
                <a:latin typeface="Söhne Mono"/>
              </a:rPr>
              <a:t> person. That</a:t>
            </a:r>
            <a:r>
              <a:rPr lang="en-GB" b="0" i="0" dirty="0">
                <a:effectLst/>
                <a:highlight>
                  <a:srgbClr val="0D0D0D"/>
                </a:highlight>
                <a:latin typeface="Söhne Mono"/>
              </a:rPr>
              <a:t>'s where our project steps in. </a:t>
            </a:r>
            <a:endParaRPr lang="en-GB" dirty="0"/>
          </a:p>
        </p:txBody>
      </p:sp>
      <p:sp>
        <p:nvSpPr>
          <p:cNvPr id="4" name="Slide Number Placeholder 3"/>
          <p:cNvSpPr>
            <a:spLocks noGrp="1"/>
          </p:cNvSpPr>
          <p:nvPr>
            <p:ph type="sldNum" sz="quarter" idx="5"/>
          </p:nvPr>
        </p:nvSpPr>
        <p:spPr/>
        <p:txBody>
          <a:bodyPr/>
          <a:lstStyle/>
          <a:p>
            <a:fld id="{FB8611D0-5856-8F4C-9CBE-0C81AAF3B17F}" type="slidenum">
              <a:rPr lang="en-GB" smtClean="0"/>
              <a:t>1</a:t>
            </a:fld>
            <a:endParaRPr lang="en-GB"/>
          </a:p>
        </p:txBody>
      </p:sp>
    </p:spTree>
    <p:extLst>
      <p:ext uri="{BB962C8B-B14F-4D97-AF65-F5344CB8AC3E}">
        <p14:creationId xmlns:p14="http://schemas.microsoft.com/office/powerpoint/2010/main" val="123291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Taz – Showcase </a:t>
            </a:r>
            <a:r>
              <a:rPr lang="en-GB" dirty="0" err="1"/>
              <a:t>app.py</a:t>
            </a:r>
            <a:r>
              <a:rPr lang="en-GB" dirty="0"/>
              <a:t> code/deployment </a:t>
            </a:r>
          </a:p>
        </p:txBody>
      </p:sp>
      <p:sp>
        <p:nvSpPr>
          <p:cNvPr id="4" name="Slide Number Placeholder 3"/>
          <p:cNvSpPr>
            <a:spLocks noGrp="1"/>
          </p:cNvSpPr>
          <p:nvPr>
            <p:ph type="sldNum" sz="quarter" idx="5"/>
          </p:nvPr>
        </p:nvSpPr>
        <p:spPr/>
        <p:txBody>
          <a:bodyPr/>
          <a:lstStyle/>
          <a:p>
            <a:fld id="{FB8611D0-5856-8F4C-9CBE-0C81AAF3B17F}" type="slidenum">
              <a:rPr lang="en-GB" smtClean="0"/>
              <a:t>10</a:t>
            </a:fld>
            <a:endParaRPr lang="en-GB"/>
          </a:p>
        </p:txBody>
      </p:sp>
    </p:spTree>
    <p:extLst>
      <p:ext uri="{BB962C8B-B14F-4D97-AF65-F5344CB8AC3E}">
        <p14:creationId xmlns:p14="http://schemas.microsoft.com/office/powerpoint/2010/main" val="42338949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B8611D0-5856-8F4C-9CBE-0C81AAF3B17F}" type="slidenum">
              <a:rPr lang="en-GB" smtClean="0"/>
              <a:t>11</a:t>
            </a:fld>
            <a:endParaRPr lang="en-GB"/>
          </a:p>
        </p:txBody>
      </p:sp>
    </p:spTree>
    <p:extLst>
      <p:ext uri="{BB962C8B-B14F-4D97-AF65-F5344CB8AC3E}">
        <p14:creationId xmlns:p14="http://schemas.microsoft.com/office/powerpoint/2010/main" val="1277483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u="sng" dirty="0"/>
              <a:t>Sunil – Motivation</a:t>
            </a:r>
          </a:p>
          <a:p>
            <a:br>
              <a:rPr lang="en-GB" dirty="0"/>
            </a:br>
            <a:r>
              <a:rPr lang="en-GB" b="0" i="0" dirty="0">
                <a:effectLst/>
                <a:highlight>
                  <a:srgbClr val="0D0D0D"/>
                </a:highlight>
                <a:latin typeface="Söhne Mono"/>
              </a:rPr>
              <a:t>We've taken a data-driven approach to unravel the elements that play pivotal roles in shaping our sense of happiness. By analysing the World Happiness Report's extensive dataset, we aim to build a model that doesn't just predict overall happiness levels but also provides a deeper understanding of how different factors contribute to our well-being.</a:t>
            </a:r>
            <a:r>
              <a:rPr lang="en-GB" b="0" i="0" dirty="0">
                <a:solidFill>
                  <a:srgbClr val="FFFFFF"/>
                </a:solidFill>
                <a:effectLst/>
                <a:highlight>
                  <a:srgbClr val="0D0D0D"/>
                </a:highlight>
                <a:latin typeface="Söhne Mono"/>
              </a:rPr>
              <a:t> </a:t>
            </a:r>
            <a:r>
              <a:rPr lang="en-GB" b="0" i="0" dirty="0">
                <a:solidFill>
                  <a:srgbClr val="2E95D3"/>
                </a:solidFill>
                <a:effectLst/>
                <a:highlight>
                  <a:srgbClr val="0D0D0D"/>
                </a:highlight>
                <a:latin typeface="Söhne Mono"/>
              </a:rPr>
              <a:t>From</a:t>
            </a:r>
            <a:r>
              <a:rPr lang="en-GB" b="0" i="0" dirty="0">
                <a:solidFill>
                  <a:srgbClr val="FFFFFF"/>
                </a:solidFill>
                <a:effectLst/>
                <a:highlight>
                  <a:srgbClr val="0D0D0D"/>
                </a:highlight>
                <a:latin typeface="Söhne Mono"/>
              </a:rPr>
              <a:t> economic prosperity </a:t>
            </a:r>
            <a:r>
              <a:rPr lang="en-GB" b="0" i="0" dirty="0">
                <a:solidFill>
                  <a:srgbClr val="E9950C"/>
                </a:solidFill>
                <a:effectLst/>
                <a:highlight>
                  <a:srgbClr val="0D0D0D"/>
                </a:highlight>
                <a:latin typeface="Söhne Mono"/>
              </a:rPr>
              <a:t>and</a:t>
            </a:r>
            <a:r>
              <a:rPr lang="en-GB" b="0" i="0" dirty="0">
                <a:solidFill>
                  <a:srgbClr val="FFFFFF"/>
                </a:solidFill>
                <a:effectLst/>
                <a:highlight>
                  <a:srgbClr val="0D0D0D"/>
                </a:highlight>
                <a:latin typeface="Söhne Mono"/>
              </a:rPr>
              <a:t> social support </a:t>
            </a:r>
            <a:r>
              <a:rPr lang="en-GB" b="0" i="0" dirty="0">
                <a:solidFill>
                  <a:srgbClr val="2E95D3"/>
                </a:solidFill>
                <a:effectLst/>
                <a:highlight>
                  <a:srgbClr val="0D0D0D"/>
                </a:highlight>
                <a:latin typeface="Söhne Mono"/>
              </a:rPr>
              <a:t>to</a:t>
            </a:r>
            <a:r>
              <a:rPr lang="en-GB" b="0" i="0" dirty="0">
                <a:solidFill>
                  <a:srgbClr val="FFFFFF"/>
                </a:solidFill>
                <a:effectLst/>
                <a:highlight>
                  <a:srgbClr val="0D0D0D"/>
                </a:highlight>
                <a:latin typeface="Söhne Mono"/>
              </a:rPr>
              <a:t> personal freedoms </a:t>
            </a:r>
            <a:r>
              <a:rPr lang="en-GB" b="0" i="0" dirty="0">
                <a:solidFill>
                  <a:srgbClr val="E9950C"/>
                </a:solidFill>
                <a:effectLst/>
                <a:highlight>
                  <a:srgbClr val="0D0D0D"/>
                </a:highlight>
                <a:latin typeface="Söhne Mono"/>
              </a:rPr>
              <a:t>and</a:t>
            </a:r>
            <a:r>
              <a:rPr lang="en-GB" b="0" i="0" dirty="0">
                <a:solidFill>
                  <a:srgbClr val="FFFFFF"/>
                </a:solidFill>
                <a:effectLst/>
                <a:highlight>
                  <a:srgbClr val="0D0D0D"/>
                </a:highlight>
                <a:latin typeface="Söhne Mono"/>
              </a:rPr>
              <a:t> health – our model considers it all. </a:t>
            </a:r>
          </a:p>
          <a:p>
            <a:endParaRPr lang="en-GB" b="0" i="0" dirty="0">
              <a:solidFill>
                <a:srgbClr val="FFFFFF"/>
              </a:solidFill>
              <a:effectLst/>
              <a:highlight>
                <a:srgbClr val="0D0D0D"/>
              </a:highlight>
              <a:latin typeface="Söhne Mono"/>
            </a:endParaRPr>
          </a:p>
          <a:p>
            <a:r>
              <a:rPr lang="en-GB" b="0" i="0" dirty="0">
                <a:solidFill>
                  <a:srgbClr val="FFFFFF"/>
                </a:solidFill>
                <a:effectLst/>
                <a:highlight>
                  <a:srgbClr val="0D0D0D"/>
                </a:highlight>
                <a:latin typeface="Söhne Mono"/>
              </a:rPr>
              <a:t>While we have only been able to classify a dichotomy our ultimate goal is to be able t</a:t>
            </a:r>
            <a:r>
              <a:rPr lang="en-GB" b="0" i="0" dirty="0">
                <a:solidFill>
                  <a:srgbClr val="2E95D3"/>
                </a:solidFill>
                <a:effectLst/>
                <a:highlight>
                  <a:srgbClr val="0D0D0D"/>
                </a:highlight>
                <a:latin typeface="Söhne Mono"/>
              </a:rPr>
              <a:t>o</a:t>
            </a:r>
            <a:r>
              <a:rPr lang="en-GB" b="0" i="0" dirty="0">
                <a:solidFill>
                  <a:srgbClr val="FFFFFF"/>
                </a:solidFill>
                <a:effectLst/>
                <a:highlight>
                  <a:srgbClr val="0D0D0D"/>
                </a:highlight>
                <a:latin typeface="Söhne Mono"/>
              </a:rPr>
              <a:t> offer individuals personalized insights that can aid </a:t>
            </a:r>
            <a:r>
              <a:rPr lang="en-GB" b="0" i="0" dirty="0">
                <a:solidFill>
                  <a:srgbClr val="2E95D3"/>
                </a:solidFill>
                <a:effectLst/>
                <a:highlight>
                  <a:srgbClr val="0D0D0D"/>
                </a:highlight>
                <a:latin typeface="Söhne Mono"/>
              </a:rPr>
              <a:t>in</a:t>
            </a:r>
            <a:r>
              <a:rPr lang="en-GB" b="0" i="0" dirty="0">
                <a:solidFill>
                  <a:srgbClr val="FFFFFF"/>
                </a:solidFill>
                <a:effectLst/>
                <a:highlight>
                  <a:srgbClr val="0D0D0D"/>
                </a:highlight>
                <a:latin typeface="Söhne Mono"/>
              </a:rPr>
              <a:t> self-awareness </a:t>
            </a:r>
            <a:r>
              <a:rPr lang="en-GB" b="0" i="0" dirty="0">
                <a:solidFill>
                  <a:srgbClr val="E9950C"/>
                </a:solidFill>
                <a:effectLst/>
                <a:highlight>
                  <a:srgbClr val="0D0D0D"/>
                </a:highlight>
                <a:latin typeface="Söhne Mono"/>
              </a:rPr>
              <a:t>and</a:t>
            </a:r>
            <a:r>
              <a:rPr lang="en-GB" b="0" i="0" dirty="0">
                <a:solidFill>
                  <a:srgbClr val="FFFFFF"/>
                </a:solidFill>
                <a:effectLst/>
                <a:highlight>
                  <a:srgbClr val="0D0D0D"/>
                </a:highlight>
                <a:latin typeface="Söhne Mono"/>
              </a:rPr>
              <a:t> personal growth. Imagine being able </a:t>
            </a:r>
            <a:r>
              <a:rPr lang="en-GB" b="0" i="0" dirty="0">
                <a:solidFill>
                  <a:srgbClr val="2E95D3"/>
                </a:solidFill>
                <a:effectLst/>
                <a:highlight>
                  <a:srgbClr val="0D0D0D"/>
                </a:highlight>
                <a:latin typeface="Söhne Mono"/>
              </a:rPr>
              <a:t>to</a:t>
            </a:r>
            <a:r>
              <a:rPr lang="en-GB" b="0" i="0" dirty="0">
                <a:solidFill>
                  <a:srgbClr val="FFFFFF"/>
                </a:solidFill>
                <a:effectLst/>
                <a:highlight>
                  <a:srgbClr val="0D0D0D"/>
                </a:highlight>
                <a:latin typeface="Söhne Mono"/>
              </a:rPr>
              <a:t> pinpoint the areas </a:t>
            </a:r>
            <a:r>
              <a:rPr lang="en-GB" b="0" i="0" dirty="0">
                <a:solidFill>
                  <a:srgbClr val="2E95D3"/>
                </a:solidFill>
                <a:effectLst/>
                <a:highlight>
                  <a:srgbClr val="0D0D0D"/>
                </a:highlight>
                <a:latin typeface="Söhne Mono"/>
              </a:rPr>
              <a:t>of</a:t>
            </a:r>
            <a:r>
              <a:rPr lang="en-GB" b="0" i="0" dirty="0">
                <a:solidFill>
                  <a:srgbClr val="FFFFFF"/>
                </a:solidFill>
                <a:effectLst/>
                <a:highlight>
                  <a:srgbClr val="0D0D0D"/>
                </a:highlight>
                <a:latin typeface="Söhne Mono"/>
              </a:rPr>
              <a:t> your life that, </a:t>
            </a:r>
            <a:r>
              <a:rPr lang="en-GB" b="0" i="0" dirty="0">
                <a:solidFill>
                  <a:srgbClr val="2E95D3"/>
                </a:solidFill>
                <a:effectLst/>
                <a:highlight>
                  <a:srgbClr val="0D0D0D"/>
                </a:highlight>
                <a:latin typeface="Söhne Mono"/>
              </a:rPr>
              <a:t>if</a:t>
            </a:r>
            <a:r>
              <a:rPr lang="en-GB" b="0" i="0" dirty="0">
                <a:solidFill>
                  <a:srgbClr val="FFFFFF"/>
                </a:solidFill>
                <a:effectLst/>
                <a:highlight>
                  <a:srgbClr val="0D0D0D"/>
                </a:highlight>
                <a:latin typeface="Söhne Mono"/>
              </a:rPr>
              <a:t> improved, could significantly boost your happiness. That</a:t>
            </a:r>
            <a:r>
              <a:rPr lang="en-GB" b="0" i="0" dirty="0">
                <a:effectLst/>
                <a:highlight>
                  <a:srgbClr val="0D0D0D"/>
                </a:highlight>
                <a:latin typeface="Söhne Mono"/>
              </a:rPr>
              <a:t>'s the empowering potential of this project.</a:t>
            </a:r>
            <a:r>
              <a:rPr lang="en-GB" b="0" i="0" dirty="0">
                <a:solidFill>
                  <a:srgbClr val="FFFFFF"/>
                </a:solidFill>
                <a:effectLst/>
                <a:highlight>
                  <a:srgbClr val="0D0D0D"/>
                </a:highlight>
                <a:latin typeface="Söhne Mono"/>
              </a:rPr>
              <a:t> But this </a:t>
            </a:r>
            <a:r>
              <a:rPr lang="en-GB" b="0" i="0" dirty="0">
                <a:solidFill>
                  <a:srgbClr val="E9950C"/>
                </a:solidFill>
                <a:effectLst/>
                <a:highlight>
                  <a:srgbClr val="0D0D0D"/>
                </a:highlight>
                <a:latin typeface="Söhne Mono"/>
              </a:rPr>
              <a:t>is</a:t>
            </a:r>
            <a:r>
              <a:rPr lang="en-GB" b="0" i="0" dirty="0">
                <a:solidFill>
                  <a:srgbClr val="FFFFFF"/>
                </a:solidFill>
                <a:effectLst/>
                <a:highlight>
                  <a:srgbClr val="0D0D0D"/>
                </a:highlight>
                <a:latin typeface="Söhne Mono"/>
              </a:rPr>
              <a:t> more than just an academic exercise. </a:t>
            </a:r>
            <a:r>
              <a:rPr lang="en-GB" b="0" i="0" dirty="0">
                <a:solidFill>
                  <a:srgbClr val="2E95D3"/>
                </a:solidFill>
                <a:effectLst/>
                <a:highlight>
                  <a:srgbClr val="0D0D0D"/>
                </a:highlight>
                <a:latin typeface="Söhne Mono"/>
              </a:rPr>
              <a:t>By</a:t>
            </a:r>
            <a:r>
              <a:rPr lang="en-GB" b="0" i="0" dirty="0">
                <a:solidFill>
                  <a:srgbClr val="FFFFFF"/>
                </a:solidFill>
                <a:effectLst/>
                <a:highlight>
                  <a:srgbClr val="0D0D0D"/>
                </a:highlight>
                <a:latin typeface="Söhne Mono"/>
              </a:rPr>
              <a:t> shedding light </a:t>
            </a:r>
            <a:r>
              <a:rPr lang="en-GB" b="0" i="0" dirty="0">
                <a:solidFill>
                  <a:srgbClr val="2E95D3"/>
                </a:solidFill>
                <a:effectLst/>
                <a:highlight>
                  <a:srgbClr val="0D0D0D"/>
                </a:highlight>
                <a:latin typeface="Söhne Mono"/>
              </a:rPr>
              <a:t>on</a:t>
            </a:r>
            <a:r>
              <a:rPr lang="en-GB" b="0" i="0" dirty="0">
                <a:solidFill>
                  <a:srgbClr val="FFFFFF"/>
                </a:solidFill>
                <a:effectLst/>
                <a:highlight>
                  <a:srgbClr val="0D0D0D"/>
                </a:highlight>
                <a:latin typeface="Söhne Mono"/>
              </a:rPr>
              <a:t> the quantitative aspects </a:t>
            </a:r>
            <a:r>
              <a:rPr lang="en-GB" b="0" i="0" dirty="0">
                <a:solidFill>
                  <a:srgbClr val="2E95D3"/>
                </a:solidFill>
                <a:effectLst/>
                <a:highlight>
                  <a:srgbClr val="0D0D0D"/>
                </a:highlight>
                <a:latin typeface="Söhne Mono"/>
              </a:rPr>
              <a:t>of</a:t>
            </a:r>
            <a:r>
              <a:rPr lang="en-GB" b="0" i="0" dirty="0">
                <a:solidFill>
                  <a:srgbClr val="FFFFFF"/>
                </a:solidFill>
                <a:effectLst/>
                <a:highlight>
                  <a:srgbClr val="0D0D0D"/>
                </a:highlight>
                <a:latin typeface="Söhne Mono"/>
              </a:rPr>
              <a:t> happiness, we also hope </a:t>
            </a:r>
            <a:r>
              <a:rPr lang="en-GB" b="0" i="0" dirty="0">
                <a:solidFill>
                  <a:srgbClr val="2E95D3"/>
                </a:solidFill>
                <a:effectLst/>
                <a:highlight>
                  <a:srgbClr val="0D0D0D"/>
                </a:highlight>
                <a:latin typeface="Söhne Mono"/>
              </a:rPr>
              <a:t>to</a:t>
            </a:r>
            <a:r>
              <a:rPr lang="en-GB" b="0" i="0" dirty="0">
                <a:solidFill>
                  <a:srgbClr val="FFFFFF"/>
                </a:solidFill>
                <a:effectLst/>
                <a:highlight>
                  <a:srgbClr val="0D0D0D"/>
                </a:highlight>
                <a:latin typeface="Söhne Mono"/>
              </a:rPr>
              <a:t> spark conversations </a:t>
            </a:r>
            <a:r>
              <a:rPr lang="en-GB" b="0" i="0" dirty="0">
                <a:solidFill>
                  <a:srgbClr val="E9950C"/>
                </a:solidFill>
                <a:effectLst/>
                <a:highlight>
                  <a:srgbClr val="0D0D0D"/>
                </a:highlight>
                <a:latin typeface="Söhne Mono"/>
              </a:rPr>
              <a:t>and</a:t>
            </a:r>
            <a:r>
              <a:rPr lang="en-GB" b="0" i="0" dirty="0">
                <a:solidFill>
                  <a:srgbClr val="FFFFFF"/>
                </a:solidFill>
                <a:effectLst/>
                <a:highlight>
                  <a:srgbClr val="0D0D0D"/>
                </a:highlight>
                <a:latin typeface="Söhne Mono"/>
              </a:rPr>
              <a:t> actions that lead </a:t>
            </a:r>
            <a:r>
              <a:rPr lang="en-GB" b="0" i="0" dirty="0">
                <a:solidFill>
                  <a:srgbClr val="2E95D3"/>
                </a:solidFill>
                <a:effectLst/>
                <a:highlight>
                  <a:srgbClr val="0D0D0D"/>
                </a:highlight>
                <a:latin typeface="Söhne Mono"/>
              </a:rPr>
              <a:t>to</a:t>
            </a:r>
            <a:r>
              <a:rPr lang="en-GB" b="0" i="0" dirty="0">
                <a:solidFill>
                  <a:srgbClr val="FFFFFF"/>
                </a:solidFill>
                <a:effectLst/>
                <a:highlight>
                  <a:srgbClr val="0D0D0D"/>
                </a:highlight>
                <a:latin typeface="Söhne Mono"/>
              </a:rPr>
              <a:t> positive change at both individual </a:t>
            </a:r>
            <a:r>
              <a:rPr lang="en-GB" b="0" i="0" dirty="0">
                <a:solidFill>
                  <a:srgbClr val="E9950C"/>
                </a:solidFill>
                <a:effectLst/>
                <a:highlight>
                  <a:srgbClr val="0D0D0D"/>
                </a:highlight>
                <a:latin typeface="Söhne Mono"/>
              </a:rPr>
              <a:t>and</a:t>
            </a:r>
            <a:r>
              <a:rPr lang="en-GB" b="0" i="0" dirty="0">
                <a:solidFill>
                  <a:srgbClr val="FFFFFF"/>
                </a:solidFill>
                <a:effectLst/>
                <a:highlight>
                  <a:srgbClr val="0D0D0D"/>
                </a:highlight>
                <a:latin typeface="Söhne Mono"/>
              </a:rPr>
              <a:t> societal levels. So, </a:t>
            </a:r>
            <a:r>
              <a:rPr lang="en-GB" b="0" i="0" dirty="0">
                <a:solidFill>
                  <a:srgbClr val="2E95D3"/>
                </a:solidFill>
                <a:effectLst/>
                <a:highlight>
                  <a:srgbClr val="0D0D0D"/>
                </a:highlight>
                <a:latin typeface="Söhne Mono"/>
              </a:rPr>
              <a:t>let</a:t>
            </a:r>
            <a:r>
              <a:rPr lang="en-GB" b="0" i="0" dirty="0">
                <a:effectLst/>
                <a:highlight>
                  <a:srgbClr val="0D0D0D"/>
                </a:highlight>
                <a:latin typeface="Söhne Mono"/>
              </a:rPr>
              <a:t>'s dive in and explore the fascinating insights our data reveals because understanding happiness is the first step toward creating more of it.</a:t>
            </a:r>
            <a:r>
              <a:rPr lang="en-GB" b="0" i="0" dirty="0">
                <a:solidFill>
                  <a:srgbClr val="FFFFFF"/>
                </a:solidFill>
                <a:effectLst/>
                <a:highlight>
                  <a:srgbClr val="0D0D0D"/>
                </a:highlight>
                <a:latin typeface="Söhne Mono"/>
              </a:rPr>
              <a:t> </a:t>
            </a:r>
            <a:br>
              <a:rPr lang="en-GB" dirty="0"/>
            </a:br>
            <a:endParaRPr lang="en-GB" dirty="0"/>
          </a:p>
        </p:txBody>
      </p:sp>
      <p:sp>
        <p:nvSpPr>
          <p:cNvPr id="4" name="Slide Number Placeholder 3"/>
          <p:cNvSpPr>
            <a:spLocks noGrp="1"/>
          </p:cNvSpPr>
          <p:nvPr>
            <p:ph type="sldNum" sz="quarter" idx="5"/>
          </p:nvPr>
        </p:nvSpPr>
        <p:spPr/>
        <p:txBody>
          <a:bodyPr/>
          <a:lstStyle/>
          <a:p>
            <a:fld id="{FB8611D0-5856-8F4C-9CBE-0C81AAF3B17F}" type="slidenum">
              <a:rPr lang="en-GB" smtClean="0"/>
              <a:t>2</a:t>
            </a:fld>
            <a:endParaRPr lang="en-GB"/>
          </a:p>
        </p:txBody>
      </p:sp>
    </p:spTree>
    <p:extLst>
      <p:ext uri="{BB962C8B-B14F-4D97-AF65-F5344CB8AC3E}">
        <p14:creationId xmlns:p14="http://schemas.microsoft.com/office/powerpoint/2010/main" val="2813894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u="sng" dirty="0"/>
              <a:t>Sunil – Dataset and Variables </a:t>
            </a:r>
          </a:p>
          <a:p>
            <a:endParaRPr lang="en-GB" b="0" u="none" dirty="0"/>
          </a:p>
          <a:p>
            <a:r>
              <a:rPr lang="en-GB" b="0" u="none" dirty="0"/>
              <a:t>We used a dataset from Kaggle that had compiled the World Happiness Report, an annual publication of the United Nations Sustainable Development Solutions Network from its inception in 2015 to 2023. This dataset provides a comprehensive snapshot of the state of global happiness, compiled from responses of thousands of individuals across various countries.</a:t>
            </a:r>
          </a:p>
          <a:p>
            <a:endParaRPr lang="en-GB" b="0" u="none" dirty="0"/>
          </a:p>
          <a:p>
            <a:r>
              <a:rPr lang="en-GB" b="0" u="none" dirty="0"/>
              <a:t>The key variables we focus on include GDP per Capita, Social Support, Healthy Life Expectancy, Freedom to Make Life Choices, Generosity, Perceptions of Corruption and Dystopia Residual.</a:t>
            </a:r>
          </a:p>
          <a:p>
            <a:r>
              <a:rPr lang="en-GB" b="0" u="none" dirty="0"/>
              <a:t>I now handover to Nida, to tell you about the ETL and EDA.</a:t>
            </a:r>
          </a:p>
        </p:txBody>
      </p:sp>
      <p:sp>
        <p:nvSpPr>
          <p:cNvPr id="4" name="Slide Number Placeholder 3"/>
          <p:cNvSpPr>
            <a:spLocks noGrp="1"/>
          </p:cNvSpPr>
          <p:nvPr>
            <p:ph type="sldNum" sz="quarter" idx="5"/>
          </p:nvPr>
        </p:nvSpPr>
        <p:spPr/>
        <p:txBody>
          <a:bodyPr/>
          <a:lstStyle/>
          <a:p>
            <a:fld id="{FB8611D0-5856-8F4C-9CBE-0C81AAF3B17F}" type="slidenum">
              <a:rPr lang="en-GB" smtClean="0"/>
              <a:t>3</a:t>
            </a:fld>
            <a:endParaRPr lang="en-GB"/>
          </a:p>
        </p:txBody>
      </p:sp>
    </p:spTree>
    <p:extLst>
      <p:ext uri="{BB962C8B-B14F-4D97-AF65-F5344CB8AC3E}">
        <p14:creationId xmlns:p14="http://schemas.microsoft.com/office/powerpoint/2010/main" val="406620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u="sng" dirty="0"/>
              <a:t>Nida – ETL</a:t>
            </a:r>
          </a:p>
          <a:p>
            <a:endParaRPr lang="en-GB" b="1" u="sng" dirty="0"/>
          </a:p>
          <a:p>
            <a:r>
              <a:rPr lang="en-GB" b="0" u="none" dirty="0"/>
              <a:t>Our team has meticulously cleaned and processed the data to ensure the highest level of accuracy and reliability for our model. We've removed any discrepancies and standardized the variables to create a robust foundation for our analysis.</a:t>
            </a:r>
          </a:p>
          <a:p>
            <a:endParaRPr lang="en-GB" b="0" u="none" dirty="0"/>
          </a:p>
          <a:p>
            <a:r>
              <a:rPr lang="en-GB" b="0" u="none" dirty="0"/>
              <a:t>The integrity of our dataset is paramount, as it directly influences the insights and predictions we generate. With a strong commitment to data quality, we stand confident in the findings that emerge from our model.</a:t>
            </a:r>
          </a:p>
          <a:p>
            <a:endParaRPr lang="en-GB" b="1" u="sng" dirty="0"/>
          </a:p>
        </p:txBody>
      </p:sp>
      <p:sp>
        <p:nvSpPr>
          <p:cNvPr id="4" name="Slide Number Placeholder 3"/>
          <p:cNvSpPr>
            <a:spLocks noGrp="1"/>
          </p:cNvSpPr>
          <p:nvPr>
            <p:ph type="sldNum" sz="quarter" idx="5"/>
          </p:nvPr>
        </p:nvSpPr>
        <p:spPr/>
        <p:txBody>
          <a:bodyPr/>
          <a:lstStyle/>
          <a:p>
            <a:fld id="{FB8611D0-5856-8F4C-9CBE-0C81AAF3B17F}" type="slidenum">
              <a:rPr lang="en-GB" smtClean="0"/>
              <a:t>4</a:t>
            </a:fld>
            <a:endParaRPr lang="en-GB"/>
          </a:p>
        </p:txBody>
      </p:sp>
    </p:spTree>
    <p:extLst>
      <p:ext uri="{BB962C8B-B14F-4D97-AF65-F5344CB8AC3E}">
        <p14:creationId xmlns:p14="http://schemas.microsoft.com/office/powerpoint/2010/main" val="34380266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Nida - EDA</a:t>
            </a:r>
          </a:p>
        </p:txBody>
      </p:sp>
      <p:sp>
        <p:nvSpPr>
          <p:cNvPr id="4" name="Slide Number Placeholder 3"/>
          <p:cNvSpPr>
            <a:spLocks noGrp="1"/>
          </p:cNvSpPr>
          <p:nvPr>
            <p:ph type="sldNum" sz="quarter" idx="5"/>
          </p:nvPr>
        </p:nvSpPr>
        <p:spPr/>
        <p:txBody>
          <a:bodyPr/>
          <a:lstStyle/>
          <a:p>
            <a:fld id="{FB8611D0-5856-8F4C-9CBE-0C81AAF3B17F}" type="slidenum">
              <a:rPr lang="en-GB" smtClean="0"/>
              <a:t>5</a:t>
            </a:fld>
            <a:endParaRPr lang="en-GB"/>
          </a:p>
        </p:txBody>
      </p:sp>
    </p:spTree>
    <p:extLst>
      <p:ext uri="{BB962C8B-B14F-4D97-AF65-F5344CB8AC3E}">
        <p14:creationId xmlns:p14="http://schemas.microsoft.com/office/powerpoint/2010/main" val="321270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Nida  – Model Development</a:t>
            </a:r>
          </a:p>
        </p:txBody>
      </p:sp>
      <p:sp>
        <p:nvSpPr>
          <p:cNvPr id="4" name="Slide Number Placeholder 3"/>
          <p:cNvSpPr>
            <a:spLocks noGrp="1"/>
          </p:cNvSpPr>
          <p:nvPr>
            <p:ph type="sldNum" sz="quarter" idx="5"/>
          </p:nvPr>
        </p:nvSpPr>
        <p:spPr/>
        <p:txBody>
          <a:bodyPr/>
          <a:lstStyle/>
          <a:p>
            <a:fld id="{FB8611D0-5856-8F4C-9CBE-0C81AAF3B17F}" type="slidenum">
              <a:rPr lang="en-GB" smtClean="0"/>
              <a:t>6</a:t>
            </a:fld>
            <a:endParaRPr lang="en-GB"/>
          </a:p>
        </p:txBody>
      </p:sp>
    </p:spTree>
    <p:extLst>
      <p:ext uri="{BB962C8B-B14F-4D97-AF65-F5344CB8AC3E}">
        <p14:creationId xmlns:p14="http://schemas.microsoft.com/office/powerpoint/2010/main" val="3120405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Yuk – Performance Comparison</a:t>
            </a:r>
          </a:p>
        </p:txBody>
      </p:sp>
      <p:sp>
        <p:nvSpPr>
          <p:cNvPr id="4" name="Slide Number Placeholder 3"/>
          <p:cNvSpPr>
            <a:spLocks noGrp="1"/>
          </p:cNvSpPr>
          <p:nvPr>
            <p:ph type="sldNum" sz="quarter" idx="5"/>
          </p:nvPr>
        </p:nvSpPr>
        <p:spPr/>
        <p:txBody>
          <a:bodyPr/>
          <a:lstStyle/>
          <a:p>
            <a:fld id="{FB8611D0-5856-8F4C-9CBE-0C81AAF3B17F}" type="slidenum">
              <a:rPr lang="en-GB" smtClean="0"/>
              <a:t>7</a:t>
            </a:fld>
            <a:endParaRPr lang="en-GB"/>
          </a:p>
        </p:txBody>
      </p:sp>
    </p:spTree>
    <p:extLst>
      <p:ext uri="{BB962C8B-B14F-4D97-AF65-F5344CB8AC3E}">
        <p14:creationId xmlns:p14="http://schemas.microsoft.com/office/powerpoint/2010/main" val="4041851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Yuk – Rationale behind choosing Random Forest Model </a:t>
            </a:r>
          </a:p>
        </p:txBody>
      </p:sp>
      <p:sp>
        <p:nvSpPr>
          <p:cNvPr id="4" name="Slide Number Placeholder 3"/>
          <p:cNvSpPr>
            <a:spLocks noGrp="1"/>
          </p:cNvSpPr>
          <p:nvPr>
            <p:ph type="sldNum" sz="quarter" idx="5"/>
          </p:nvPr>
        </p:nvSpPr>
        <p:spPr/>
        <p:txBody>
          <a:bodyPr/>
          <a:lstStyle/>
          <a:p>
            <a:fld id="{FB8611D0-5856-8F4C-9CBE-0C81AAF3B17F}" type="slidenum">
              <a:rPr lang="en-GB" smtClean="0"/>
              <a:t>8</a:t>
            </a:fld>
            <a:endParaRPr lang="en-GB"/>
          </a:p>
        </p:txBody>
      </p:sp>
    </p:spTree>
    <p:extLst>
      <p:ext uri="{BB962C8B-B14F-4D97-AF65-F5344CB8AC3E}">
        <p14:creationId xmlns:p14="http://schemas.microsoft.com/office/powerpoint/2010/main" val="19798130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Yuk – Showcase code to save as serialised object </a:t>
            </a:r>
            <a:br>
              <a:rPr lang="en-GB" dirty="0"/>
            </a:br>
            <a:endParaRPr lang="en-GB" dirty="0"/>
          </a:p>
        </p:txBody>
      </p:sp>
      <p:sp>
        <p:nvSpPr>
          <p:cNvPr id="4" name="Slide Number Placeholder 3"/>
          <p:cNvSpPr>
            <a:spLocks noGrp="1"/>
          </p:cNvSpPr>
          <p:nvPr>
            <p:ph type="sldNum" sz="quarter" idx="5"/>
          </p:nvPr>
        </p:nvSpPr>
        <p:spPr/>
        <p:txBody>
          <a:bodyPr/>
          <a:lstStyle/>
          <a:p>
            <a:fld id="{FB8611D0-5856-8F4C-9CBE-0C81AAF3B17F}" type="slidenum">
              <a:rPr lang="en-GB" smtClean="0"/>
              <a:t>9</a:t>
            </a:fld>
            <a:endParaRPr lang="en-GB"/>
          </a:p>
        </p:txBody>
      </p:sp>
    </p:spTree>
    <p:extLst>
      <p:ext uri="{BB962C8B-B14F-4D97-AF65-F5344CB8AC3E}">
        <p14:creationId xmlns:p14="http://schemas.microsoft.com/office/powerpoint/2010/main" val="1961285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56659-188F-68DE-8A61-C6B9A724026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1C39FB41-E58D-3164-2E77-AFE8BAED2D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E9DE3493-0FDD-7E7D-73F5-544FEDDD867A}"/>
              </a:ext>
            </a:extLst>
          </p:cNvPr>
          <p:cNvSpPr>
            <a:spLocks noGrp="1"/>
          </p:cNvSpPr>
          <p:nvPr>
            <p:ph type="dt" sz="half" idx="10"/>
          </p:nvPr>
        </p:nvSpPr>
        <p:spPr/>
        <p:txBody>
          <a:bodyPr/>
          <a:lstStyle/>
          <a:p>
            <a:fld id="{C720E63F-C16C-914B-88D7-4147BEF068A6}" type="datetimeFigureOut">
              <a:rPr lang="en-GB" smtClean="0"/>
              <a:t>01/04/2024</a:t>
            </a:fld>
            <a:endParaRPr lang="en-GB"/>
          </a:p>
        </p:txBody>
      </p:sp>
      <p:sp>
        <p:nvSpPr>
          <p:cNvPr id="5" name="Footer Placeholder 4">
            <a:extLst>
              <a:ext uri="{FF2B5EF4-FFF2-40B4-BE49-F238E27FC236}">
                <a16:creationId xmlns:a16="http://schemas.microsoft.com/office/drawing/2014/main" id="{FECE6C84-4C35-6DFC-23D7-20D9EE2E8BA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2E3BB4-FFC4-01A9-E520-BA606A01FCAC}"/>
              </a:ext>
            </a:extLst>
          </p:cNvPr>
          <p:cNvSpPr>
            <a:spLocks noGrp="1"/>
          </p:cNvSpPr>
          <p:nvPr>
            <p:ph type="sldNum" sz="quarter" idx="12"/>
          </p:nvPr>
        </p:nvSpPr>
        <p:spPr/>
        <p:txBody>
          <a:bodyPr/>
          <a:lstStyle/>
          <a:p>
            <a:fld id="{03B1C931-C312-0146-B96F-9707E950E198}" type="slidenum">
              <a:rPr lang="en-GB" smtClean="0"/>
              <a:t>‹#›</a:t>
            </a:fld>
            <a:endParaRPr lang="en-GB"/>
          </a:p>
        </p:txBody>
      </p:sp>
    </p:spTree>
    <p:extLst>
      <p:ext uri="{BB962C8B-B14F-4D97-AF65-F5344CB8AC3E}">
        <p14:creationId xmlns:p14="http://schemas.microsoft.com/office/powerpoint/2010/main" val="288515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01AC0-558C-47D1-C35B-64DE0A690659}"/>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4C1414E9-9B0D-54BF-6044-4CCA33D9CB4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16977F3D-1217-E95E-3858-24AFC4DB671E}"/>
              </a:ext>
            </a:extLst>
          </p:cNvPr>
          <p:cNvSpPr>
            <a:spLocks noGrp="1"/>
          </p:cNvSpPr>
          <p:nvPr>
            <p:ph type="dt" sz="half" idx="10"/>
          </p:nvPr>
        </p:nvSpPr>
        <p:spPr/>
        <p:txBody>
          <a:bodyPr/>
          <a:lstStyle/>
          <a:p>
            <a:fld id="{C720E63F-C16C-914B-88D7-4147BEF068A6}" type="datetimeFigureOut">
              <a:rPr lang="en-GB" smtClean="0"/>
              <a:t>01/04/2024</a:t>
            </a:fld>
            <a:endParaRPr lang="en-GB"/>
          </a:p>
        </p:txBody>
      </p:sp>
      <p:sp>
        <p:nvSpPr>
          <p:cNvPr id="5" name="Footer Placeholder 4">
            <a:extLst>
              <a:ext uri="{FF2B5EF4-FFF2-40B4-BE49-F238E27FC236}">
                <a16:creationId xmlns:a16="http://schemas.microsoft.com/office/drawing/2014/main" id="{7E5EC2BA-319B-8C0A-A2FE-BA3598ED1B6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7A42A78-C805-163F-77C0-AEE7E6236BF5}"/>
              </a:ext>
            </a:extLst>
          </p:cNvPr>
          <p:cNvSpPr>
            <a:spLocks noGrp="1"/>
          </p:cNvSpPr>
          <p:nvPr>
            <p:ph type="sldNum" sz="quarter" idx="12"/>
          </p:nvPr>
        </p:nvSpPr>
        <p:spPr/>
        <p:txBody>
          <a:bodyPr/>
          <a:lstStyle/>
          <a:p>
            <a:fld id="{03B1C931-C312-0146-B96F-9707E950E198}" type="slidenum">
              <a:rPr lang="en-GB" smtClean="0"/>
              <a:t>‹#›</a:t>
            </a:fld>
            <a:endParaRPr lang="en-GB"/>
          </a:p>
        </p:txBody>
      </p:sp>
    </p:spTree>
    <p:extLst>
      <p:ext uri="{BB962C8B-B14F-4D97-AF65-F5344CB8AC3E}">
        <p14:creationId xmlns:p14="http://schemas.microsoft.com/office/powerpoint/2010/main" val="2270481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321AC8-5370-DB79-B5E6-E3C2269A4BF4}"/>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DC0A0E89-92FF-5FBC-8E5E-AE5D703B68C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7D00B690-69E0-F08E-62AB-B9A8AE9482F0}"/>
              </a:ext>
            </a:extLst>
          </p:cNvPr>
          <p:cNvSpPr>
            <a:spLocks noGrp="1"/>
          </p:cNvSpPr>
          <p:nvPr>
            <p:ph type="dt" sz="half" idx="10"/>
          </p:nvPr>
        </p:nvSpPr>
        <p:spPr/>
        <p:txBody>
          <a:bodyPr/>
          <a:lstStyle/>
          <a:p>
            <a:fld id="{C720E63F-C16C-914B-88D7-4147BEF068A6}" type="datetimeFigureOut">
              <a:rPr lang="en-GB" smtClean="0"/>
              <a:t>01/04/2024</a:t>
            </a:fld>
            <a:endParaRPr lang="en-GB"/>
          </a:p>
        </p:txBody>
      </p:sp>
      <p:sp>
        <p:nvSpPr>
          <p:cNvPr id="5" name="Footer Placeholder 4">
            <a:extLst>
              <a:ext uri="{FF2B5EF4-FFF2-40B4-BE49-F238E27FC236}">
                <a16:creationId xmlns:a16="http://schemas.microsoft.com/office/drawing/2014/main" id="{856784CD-4A71-3556-83B4-DA6A4F08662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F1B9572-0F35-77FA-801D-03F73276AAA5}"/>
              </a:ext>
            </a:extLst>
          </p:cNvPr>
          <p:cNvSpPr>
            <a:spLocks noGrp="1"/>
          </p:cNvSpPr>
          <p:nvPr>
            <p:ph type="sldNum" sz="quarter" idx="12"/>
          </p:nvPr>
        </p:nvSpPr>
        <p:spPr/>
        <p:txBody>
          <a:bodyPr/>
          <a:lstStyle/>
          <a:p>
            <a:fld id="{03B1C931-C312-0146-B96F-9707E950E198}" type="slidenum">
              <a:rPr lang="en-GB" smtClean="0"/>
              <a:t>‹#›</a:t>
            </a:fld>
            <a:endParaRPr lang="en-GB"/>
          </a:p>
        </p:txBody>
      </p:sp>
    </p:spTree>
    <p:extLst>
      <p:ext uri="{BB962C8B-B14F-4D97-AF65-F5344CB8AC3E}">
        <p14:creationId xmlns:p14="http://schemas.microsoft.com/office/powerpoint/2010/main" val="131363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9AF08-D24F-FB97-4C62-4C7243337C19}"/>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A3B458F4-6973-BDBD-51EE-1747BFDB485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A821DE20-716F-C997-F3DD-0827AC6616EC}"/>
              </a:ext>
            </a:extLst>
          </p:cNvPr>
          <p:cNvSpPr>
            <a:spLocks noGrp="1"/>
          </p:cNvSpPr>
          <p:nvPr>
            <p:ph type="dt" sz="half" idx="10"/>
          </p:nvPr>
        </p:nvSpPr>
        <p:spPr/>
        <p:txBody>
          <a:bodyPr/>
          <a:lstStyle/>
          <a:p>
            <a:fld id="{C720E63F-C16C-914B-88D7-4147BEF068A6}" type="datetimeFigureOut">
              <a:rPr lang="en-GB" smtClean="0"/>
              <a:t>01/04/2024</a:t>
            </a:fld>
            <a:endParaRPr lang="en-GB"/>
          </a:p>
        </p:txBody>
      </p:sp>
      <p:sp>
        <p:nvSpPr>
          <p:cNvPr id="5" name="Footer Placeholder 4">
            <a:extLst>
              <a:ext uri="{FF2B5EF4-FFF2-40B4-BE49-F238E27FC236}">
                <a16:creationId xmlns:a16="http://schemas.microsoft.com/office/drawing/2014/main" id="{7300DD11-C5DA-FB7F-A463-48554AC8B93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3A53173-5FE4-B498-A45E-F335082F31F1}"/>
              </a:ext>
            </a:extLst>
          </p:cNvPr>
          <p:cNvSpPr>
            <a:spLocks noGrp="1"/>
          </p:cNvSpPr>
          <p:nvPr>
            <p:ph type="sldNum" sz="quarter" idx="12"/>
          </p:nvPr>
        </p:nvSpPr>
        <p:spPr/>
        <p:txBody>
          <a:bodyPr/>
          <a:lstStyle/>
          <a:p>
            <a:fld id="{03B1C931-C312-0146-B96F-9707E950E198}" type="slidenum">
              <a:rPr lang="en-GB" smtClean="0"/>
              <a:t>‹#›</a:t>
            </a:fld>
            <a:endParaRPr lang="en-GB"/>
          </a:p>
        </p:txBody>
      </p:sp>
    </p:spTree>
    <p:extLst>
      <p:ext uri="{BB962C8B-B14F-4D97-AF65-F5344CB8AC3E}">
        <p14:creationId xmlns:p14="http://schemas.microsoft.com/office/powerpoint/2010/main" val="4101335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3C110-A334-4C52-2F41-DBFF07C78A6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0239C605-D88F-7CF0-15C2-589BFD562A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8D6796A-6D0F-9EA5-C773-0FD661C6A395}"/>
              </a:ext>
            </a:extLst>
          </p:cNvPr>
          <p:cNvSpPr>
            <a:spLocks noGrp="1"/>
          </p:cNvSpPr>
          <p:nvPr>
            <p:ph type="dt" sz="half" idx="10"/>
          </p:nvPr>
        </p:nvSpPr>
        <p:spPr/>
        <p:txBody>
          <a:bodyPr/>
          <a:lstStyle/>
          <a:p>
            <a:fld id="{C720E63F-C16C-914B-88D7-4147BEF068A6}" type="datetimeFigureOut">
              <a:rPr lang="en-GB" smtClean="0"/>
              <a:t>01/04/2024</a:t>
            </a:fld>
            <a:endParaRPr lang="en-GB"/>
          </a:p>
        </p:txBody>
      </p:sp>
      <p:sp>
        <p:nvSpPr>
          <p:cNvPr id="5" name="Footer Placeholder 4">
            <a:extLst>
              <a:ext uri="{FF2B5EF4-FFF2-40B4-BE49-F238E27FC236}">
                <a16:creationId xmlns:a16="http://schemas.microsoft.com/office/drawing/2014/main" id="{369055A6-890D-0699-E218-74C4579B359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FFF0787-78E7-382A-CAFE-A76FF11714F4}"/>
              </a:ext>
            </a:extLst>
          </p:cNvPr>
          <p:cNvSpPr>
            <a:spLocks noGrp="1"/>
          </p:cNvSpPr>
          <p:nvPr>
            <p:ph type="sldNum" sz="quarter" idx="12"/>
          </p:nvPr>
        </p:nvSpPr>
        <p:spPr/>
        <p:txBody>
          <a:bodyPr/>
          <a:lstStyle/>
          <a:p>
            <a:fld id="{03B1C931-C312-0146-B96F-9707E950E198}" type="slidenum">
              <a:rPr lang="en-GB" smtClean="0"/>
              <a:t>‹#›</a:t>
            </a:fld>
            <a:endParaRPr lang="en-GB"/>
          </a:p>
        </p:txBody>
      </p:sp>
    </p:spTree>
    <p:extLst>
      <p:ext uri="{BB962C8B-B14F-4D97-AF65-F5344CB8AC3E}">
        <p14:creationId xmlns:p14="http://schemas.microsoft.com/office/powerpoint/2010/main" val="42274346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BDBA3-5A9B-8438-E90E-4168C4F9E36C}"/>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091FF034-1FC5-7DA3-DE85-3BBC3680512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DD511F5E-AD35-63C7-FA76-73AA20FC7E4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644B5CF3-9D7A-DCDF-1C53-EEB5C1A5E9C3}"/>
              </a:ext>
            </a:extLst>
          </p:cNvPr>
          <p:cNvSpPr>
            <a:spLocks noGrp="1"/>
          </p:cNvSpPr>
          <p:nvPr>
            <p:ph type="dt" sz="half" idx="10"/>
          </p:nvPr>
        </p:nvSpPr>
        <p:spPr/>
        <p:txBody>
          <a:bodyPr/>
          <a:lstStyle/>
          <a:p>
            <a:fld id="{C720E63F-C16C-914B-88D7-4147BEF068A6}" type="datetimeFigureOut">
              <a:rPr lang="en-GB" smtClean="0"/>
              <a:t>01/04/2024</a:t>
            </a:fld>
            <a:endParaRPr lang="en-GB"/>
          </a:p>
        </p:txBody>
      </p:sp>
      <p:sp>
        <p:nvSpPr>
          <p:cNvPr id="6" name="Footer Placeholder 5">
            <a:extLst>
              <a:ext uri="{FF2B5EF4-FFF2-40B4-BE49-F238E27FC236}">
                <a16:creationId xmlns:a16="http://schemas.microsoft.com/office/drawing/2014/main" id="{88C84307-502F-4F8E-7D59-9D415996CDD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B8B298D-E0F4-DE91-27C5-4091E767CCF4}"/>
              </a:ext>
            </a:extLst>
          </p:cNvPr>
          <p:cNvSpPr>
            <a:spLocks noGrp="1"/>
          </p:cNvSpPr>
          <p:nvPr>
            <p:ph type="sldNum" sz="quarter" idx="12"/>
          </p:nvPr>
        </p:nvSpPr>
        <p:spPr/>
        <p:txBody>
          <a:bodyPr/>
          <a:lstStyle/>
          <a:p>
            <a:fld id="{03B1C931-C312-0146-B96F-9707E950E198}" type="slidenum">
              <a:rPr lang="en-GB" smtClean="0"/>
              <a:t>‹#›</a:t>
            </a:fld>
            <a:endParaRPr lang="en-GB"/>
          </a:p>
        </p:txBody>
      </p:sp>
    </p:spTree>
    <p:extLst>
      <p:ext uri="{BB962C8B-B14F-4D97-AF65-F5344CB8AC3E}">
        <p14:creationId xmlns:p14="http://schemas.microsoft.com/office/powerpoint/2010/main" val="120252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1B5AA-E7DD-CCD0-5F2E-AE16B7DCFBFF}"/>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AD6CAD28-F9DA-58D6-D204-12596D353F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C67B596-983D-5C7B-DC84-42FA0FB21E6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280B5EB5-9916-5EC9-1C2F-A3CF8B8969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C90B8C8-4508-E3EE-9627-D723C411DAF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A7139C38-B16C-0C39-EAD0-445643A46FA7}"/>
              </a:ext>
            </a:extLst>
          </p:cNvPr>
          <p:cNvSpPr>
            <a:spLocks noGrp="1"/>
          </p:cNvSpPr>
          <p:nvPr>
            <p:ph type="dt" sz="half" idx="10"/>
          </p:nvPr>
        </p:nvSpPr>
        <p:spPr/>
        <p:txBody>
          <a:bodyPr/>
          <a:lstStyle/>
          <a:p>
            <a:fld id="{C720E63F-C16C-914B-88D7-4147BEF068A6}" type="datetimeFigureOut">
              <a:rPr lang="en-GB" smtClean="0"/>
              <a:t>01/04/2024</a:t>
            </a:fld>
            <a:endParaRPr lang="en-GB"/>
          </a:p>
        </p:txBody>
      </p:sp>
      <p:sp>
        <p:nvSpPr>
          <p:cNvPr id="8" name="Footer Placeholder 7">
            <a:extLst>
              <a:ext uri="{FF2B5EF4-FFF2-40B4-BE49-F238E27FC236}">
                <a16:creationId xmlns:a16="http://schemas.microsoft.com/office/drawing/2014/main" id="{7F74862A-79A5-F0C5-4ACC-172AFCC9325D}"/>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42A49A6-7B8B-B37F-AC53-6C2BB4FACB77}"/>
              </a:ext>
            </a:extLst>
          </p:cNvPr>
          <p:cNvSpPr>
            <a:spLocks noGrp="1"/>
          </p:cNvSpPr>
          <p:nvPr>
            <p:ph type="sldNum" sz="quarter" idx="12"/>
          </p:nvPr>
        </p:nvSpPr>
        <p:spPr/>
        <p:txBody>
          <a:bodyPr/>
          <a:lstStyle/>
          <a:p>
            <a:fld id="{03B1C931-C312-0146-B96F-9707E950E198}" type="slidenum">
              <a:rPr lang="en-GB" smtClean="0"/>
              <a:t>‹#›</a:t>
            </a:fld>
            <a:endParaRPr lang="en-GB"/>
          </a:p>
        </p:txBody>
      </p:sp>
    </p:spTree>
    <p:extLst>
      <p:ext uri="{BB962C8B-B14F-4D97-AF65-F5344CB8AC3E}">
        <p14:creationId xmlns:p14="http://schemas.microsoft.com/office/powerpoint/2010/main" val="29955290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E2F3F-52AE-987B-202F-96295B599656}"/>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8D9B9B4C-BE5A-649A-E610-18DB849DF200}"/>
              </a:ext>
            </a:extLst>
          </p:cNvPr>
          <p:cNvSpPr>
            <a:spLocks noGrp="1"/>
          </p:cNvSpPr>
          <p:nvPr>
            <p:ph type="dt" sz="half" idx="10"/>
          </p:nvPr>
        </p:nvSpPr>
        <p:spPr/>
        <p:txBody>
          <a:bodyPr/>
          <a:lstStyle/>
          <a:p>
            <a:fld id="{C720E63F-C16C-914B-88D7-4147BEF068A6}" type="datetimeFigureOut">
              <a:rPr lang="en-GB" smtClean="0"/>
              <a:t>01/04/2024</a:t>
            </a:fld>
            <a:endParaRPr lang="en-GB"/>
          </a:p>
        </p:txBody>
      </p:sp>
      <p:sp>
        <p:nvSpPr>
          <p:cNvPr id="4" name="Footer Placeholder 3">
            <a:extLst>
              <a:ext uri="{FF2B5EF4-FFF2-40B4-BE49-F238E27FC236}">
                <a16:creationId xmlns:a16="http://schemas.microsoft.com/office/drawing/2014/main" id="{6A847BE9-A0BA-A41A-71F6-D95A7CC92647}"/>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DBF245D-2D9E-F534-922E-4048D0841E6C}"/>
              </a:ext>
            </a:extLst>
          </p:cNvPr>
          <p:cNvSpPr>
            <a:spLocks noGrp="1"/>
          </p:cNvSpPr>
          <p:nvPr>
            <p:ph type="sldNum" sz="quarter" idx="12"/>
          </p:nvPr>
        </p:nvSpPr>
        <p:spPr/>
        <p:txBody>
          <a:bodyPr/>
          <a:lstStyle/>
          <a:p>
            <a:fld id="{03B1C931-C312-0146-B96F-9707E950E198}" type="slidenum">
              <a:rPr lang="en-GB" smtClean="0"/>
              <a:t>‹#›</a:t>
            </a:fld>
            <a:endParaRPr lang="en-GB"/>
          </a:p>
        </p:txBody>
      </p:sp>
    </p:spTree>
    <p:extLst>
      <p:ext uri="{BB962C8B-B14F-4D97-AF65-F5344CB8AC3E}">
        <p14:creationId xmlns:p14="http://schemas.microsoft.com/office/powerpoint/2010/main" val="1710650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F5838B-F8B3-E7DD-9DB7-7F50AA5AC5C1}"/>
              </a:ext>
            </a:extLst>
          </p:cNvPr>
          <p:cNvSpPr>
            <a:spLocks noGrp="1"/>
          </p:cNvSpPr>
          <p:nvPr>
            <p:ph type="dt" sz="half" idx="10"/>
          </p:nvPr>
        </p:nvSpPr>
        <p:spPr/>
        <p:txBody>
          <a:bodyPr/>
          <a:lstStyle/>
          <a:p>
            <a:fld id="{C720E63F-C16C-914B-88D7-4147BEF068A6}" type="datetimeFigureOut">
              <a:rPr lang="en-GB" smtClean="0"/>
              <a:t>01/04/2024</a:t>
            </a:fld>
            <a:endParaRPr lang="en-GB"/>
          </a:p>
        </p:txBody>
      </p:sp>
      <p:sp>
        <p:nvSpPr>
          <p:cNvPr id="3" name="Footer Placeholder 2">
            <a:extLst>
              <a:ext uri="{FF2B5EF4-FFF2-40B4-BE49-F238E27FC236}">
                <a16:creationId xmlns:a16="http://schemas.microsoft.com/office/drawing/2014/main" id="{006A5F74-91E1-3912-6A47-471454DCF5FD}"/>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B2F569D-C28F-BA2D-CB1C-C2586EE19641}"/>
              </a:ext>
            </a:extLst>
          </p:cNvPr>
          <p:cNvSpPr>
            <a:spLocks noGrp="1"/>
          </p:cNvSpPr>
          <p:nvPr>
            <p:ph type="sldNum" sz="quarter" idx="12"/>
          </p:nvPr>
        </p:nvSpPr>
        <p:spPr/>
        <p:txBody>
          <a:bodyPr/>
          <a:lstStyle/>
          <a:p>
            <a:fld id="{03B1C931-C312-0146-B96F-9707E950E198}" type="slidenum">
              <a:rPr lang="en-GB" smtClean="0"/>
              <a:t>‹#›</a:t>
            </a:fld>
            <a:endParaRPr lang="en-GB"/>
          </a:p>
        </p:txBody>
      </p:sp>
    </p:spTree>
    <p:extLst>
      <p:ext uri="{BB962C8B-B14F-4D97-AF65-F5344CB8AC3E}">
        <p14:creationId xmlns:p14="http://schemas.microsoft.com/office/powerpoint/2010/main" val="659716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3895C-0D35-66F0-3831-CB4C652D665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53350506-F0D1-0C59-6788-B8BE256B4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50C33096-8902-EC43-5FDB-A17258AF40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0E655DE-B87C-DE78-0E3D-059A2B6615C7}"/>
              </a:ext>
            </a:extLst>
          </p:cNvPr>
          <p:cNvSpPr>
            <a:spLocks noGrp="1"/>
          </p:cNvSpPr>
          <p:nvPr>
            <p:ph type="dt" sz="half" idx="10"/>
          </p:nvPr>
        </p:nvSpPr>
        <p:spPr/>
        <p:txBody>
          <a:bodyPr/>
          <a:lstStyle/>
          <a:p>
            <a:fld id="{C720E63F-C16C-914B-88D7-4147BEF068A6}" type="datetimeFigureOut">
              <a:rPr lang="en-GB" smtClean="0"/>
              <a:t>01/04/2024</a:t>
            </a:fld>
            <a:endParaRPr lang="en-GB"/>
          </a:p>
        </p:txBody>
      </p:sp>
      <p:sp>
        <p:nvSpPr>
          <p:cNvPr id="6" name="Footer Placeholder 5">
            <a:extLst>
              <a:ext uri="{FF2B5EF4-FFF2-40B4-BE49-F238E27FC236}">
                <a16:creationId xmlns:a16="http://schemas.microsoft.com/office/drawing/2014/main" id="{2F7F9C5C-9AF5-7DD9-782F-D24D9D159FF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58F482B-8892-79E8-0222-3DB4EBA3DF33}"/>
              </a:ext>
            </a:extLst>
          </p:cNvPr>
          <p:cNvSpPr>
            <a:spLocks noGrp="1"/>
          </p:cNvSpPr>
          <p:nvPr>
            <p:ph type="sldNum" sz="quarter" idx="12"/>
          </p:nvPr>
        </p:nvSpPr>
        <p:spPr/>
        <p:txBody>
          <a:bodyPr/>
          <a:lstStyle/>
          <a:p>
            <a:fld id="{03B1C931-C312-0146-B96F-9707E950E198}" type="slidenum">
              <a:rPr lang="en-GB" smtClean="0"/>
              <a:t>‹#›</a:t>
            </a:fld>
            <a:endParaRPr lang="en-GB"/>
          </a:p>
        </p:txBody>
      </p:sp>
    </p:spTree>
    <p:extLst>
      <p:ext uri="{BB962C8B-B14F-4D97-AF65-F5344CB8AC3E}">
        <p14:creationId xmlns:p14="http://schemas.microsoft.com/office/powerpoint/2010/main" val="25832854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3D1C7-44A5-CA6B-DF26-CE3EB030810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A3942BA4-3DF3-8DAA-333F-9D0FC7BB74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4632AFE-A1EB-E7CF-4C53-6795FAC4B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F8DD056-0EB6-672F-1B40-5570CE666071}"/>
              </a:ext>
            </a:extLst>
          </p:cNvPr>
          <p:cNvSpPr>
            <a:spLocks noGrp="1"/>
          </p:cNvSpPr>
          <p:nvPr>
            <p:ph type="dt" sz="half" idx="10"/>
          </p:nvPr>
        </p:nvSpPr>
        <p:spPr/>
        <p:txBody>
          <a:bodyPr/>
          <a:lstStyle/>
          <a:p>
            <a:fld id="{C720E63F-C16C-914B-88D7-4147BEF068A6}" type="datetimeFigureOut">
              <a:rPr lang="en-GB" smtClean="0"/>
              <a:t>01/04/2024</a:t>
            </a:fld>
            <a:endParaRPr lang="en-GB"/>
          </a:p>
        </p:txBody>
      </p:sp>
      <p:sp>
        <p:nvSpPr>
          <p:cNvPr id="6" name="Footer Placeholder 5">
            <a:extLst>
              <a:ext uri="{FF2B5EF4-FFF2-40B4-BE49-F238E27FC236}">
                <a16:creationId xmlns:a16="http://schemas.microsoft.com/office/drawing/2014/main" id="{E9C2702C-6C7A-D301-D4E8-E6ED67182C9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87ADDC7-C11A-429F-AE53-33220BD77245}"/>
              </a:ext>
            </a:extLst>
          </p:cNvPr>
          <p:cNvSpPr>
            <a:spLocks noGrp="1"/>
          </p:cNvSpPr>
          <p:nvPr>
            <p:ph type="sldNum" sz="quarter" idx="12"/>
          </p:nvPr>
        </p:nvSpPr>
        <p:spPr/>
        <p:txBody>
          <a:bodyPr/>
          <a:lstStyle/>
          <a:p>
            <a:fld id="{03B1C931-C312-0146-B96F-9707E950E198}" type="slidenum">
              <a:rPr lang="en-GB" smtClean="0"/>
              <a:t>‹#›</a:t>
            </a:fld>
            <a:endParaRPr lang="en-GB"/>
          </a:p>
        </p:txBody>
      </p:sp>
    </p:spTree>
    <p:extLst>
      <p:ext uri="{BB962C8B-B14F-4D97-AF65-F5344CB8AC3E}">
        <p14:creationId xmlns:p14="http://schemas.microsoft.com/office/powerpoint/2010/main" val="2189319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4F4E75-B185-C198-25D0-E323C2932E8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56F47389-D59A-0381-2708-DEC3038296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D9E7B4E1-D6F5-CAD1-B3F0-DE697E776C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20E63F-C16C-914B-88D7-4147BEF068A6}" type="datetimeFigureOut">
              <a:rPr lang="en-GB" smtClean="0"/>
              <a:t>01/04/2024</a:t>
            </a:fld>
            <a:endParaRPr lang="en-GB"/>
          </a:p>
        </p:txBody>
      </p:sp>
      <p:sp>
        <p:nvSpPr>
          <p:cNvPr id="5" name="Footer Placeholder 4">
            <a:extLst>
              <a:ext uri="{FF2B5EF4-FFF2-40B4-BE49-F238E27FC236}">
                <a16:creationId xmlns:a16="http://schemas.microsoft.com/office/drawing/2014/main" id="{62AB0582-3A07-9A12-69BE-E96C35E53C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7476967D-D7E9-0A2C-FDE7-57824E993A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B1C931-C312-0146-B96F-9707E950E198}" type="slidenum">
              <a:rPr lang="en-GB" smtClean="0"/>
              <a:t>‹#›</a:t>
            </a:fld>
            <a:endParaRPr lang="en-GB"/>
          </a:p>
        </p:txBody>
      </p:sp>
    </p:spTree>
    <p:extLst>
      <p:ext uri="{BB962C8B-B14F-4D97-AF65-F5344CB8AC3E}">
        <p14:creationId xmlns:p14="http://schemas.microsoft.com/office/powerpoint/2010/main" val="23391400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svg"/><Relationship Id="rId18" Type="http://schemas.openxmlformats.org/officeDocument/2006/relationships/image" Target="../media/image16.png"/><Relationship Id="rId3" Type="http://schemas.openxmlformats.org/officeDocument/2006/relationships/image" Target="../media/image1.png"/><Relationship Id="rId21" Type="http://schemas.openxmlformats.org/officeDocument/2006/relationships/image" Target="../media/image19.svg"/><Relationship Id="rId7" Type="http://schemas.openxmlformats.org/officeDocument/2006/relationships/image" Target="../media/image5.svg"/><Relationship Id="rId12" Type="http://schemas.openxmlformats.org/officeDocument/2006/relationships/image" Target="../media/image10.png"/><Relationship Id="rId17" Type="http://schemas.openxmlformats.org/officeDocument/2006/relationships/image" Target="../media/image15.sv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3.png"/><Relationship Id="rId15" Type="http://schemas.openxmlformats.org/officeDocument/2006/relationships/image" Target="../media/image13.svg"/><Relationship Id="rId10" Type="http://schemas.openxmlformats.org/officeDocument/2006/relationships/image" Target="../media/image8.png"/><Relationship Id="rId19" Type="http://schemas.openxmlformats.org/officeDocument/2006/relationships/image" Target="../media/image17.svg"/><Relationship Id="rId4" Type="http://schemas.openxmlformats.org/officeDocument/2006/relationships/image" Target="../media/image2.svg"/><Relationship Id="rId9" Type="http://schemas.openxmlformats.org/officeDocument/2006/relationships/image" Target="../media/image7.svg"/><Relationship Id="rId14" Type="http://schemas.openxmlformats.org/officeDocument/2006/relationships/image" Target="../media/image1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svg"/><Relationship Id="rId18" Type="http://schemas.openxmlformats.org/officeDocument/2006/relationships/image" Target="../media/image18.png"/><Relationship Id="rId3" Type="http://schemas.openxmlformats.org/officeDocument/2006/relationships/image" Target="../media/image3.png"/><Relationship Id="rId7" Type="http://schemas.openxmlformats.org/officeDocument/2006/relationships/image" Target="../media/image7.svg"/><Relationship Id="rId12" Type="http://schemas.openxmlformats.org/officeDocument/2006/relationships/image" Target="../media/image12.png"/><Relationship Id="rId17" Type="http://schemas.openxmlformats.org/officeDocument/2006/relationships/image" Target="../media/image17.svg"/><Relationship Id="rId2" Type="http://schemas.openxmlformats.org/officeDocument/2006/relationships/notesSlide" Target="../notesSlides/notesSlide11.xml"/><Relationship Id="rId16" Type="http://schemas.openxmlformats.org/officeDocument/2006/relationships/image" Target="../media/image16.png"/><Relationship Id="rId20" Type="http://schemas.openxmlformats.org/officeDocument/2006/relationships/image" Target="../media/image23.png"/><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svg"/><Relationship Id="rId5" Type="http://schemas.openxmlformats.org/officeDocument/2006/relationships/image" Target="../media/image5.svg"/><Relationship Id="rId15" Type="http://schemas.openxmlformats.org/officeDocument/2006/relationships/image" Target="../media/image15.svg"/><Relationship Id="rId10" Type="http://schemas.openxmlformats.org/officeDocument/2006/relationships/image" Target="../media/image10.png"/><Relationship Id="rId19" Type="http://schemas.openxmlformats.org/officeDocument/2006/relationships/image" Target="../media/image19.svg"/><Relationship Id="rId4" Type="http://schemas.openxmlformats.org/officeDocument/2006/relationships/image" Target="../media/image4.png"/><Relationship Id="rId9" Type="http://schemas.openxmlformats.org/officeDocument/2006/relationships/image" Target="../media/image9.svg"/><Relationship Id="rId1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3.svg"/></Relationships>
</file>

<file path=ppt/slides/_rels/slide3.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21.png"/><Relationship Id="rId7"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6" descr="Woman holding sign">
            <a:extLst>
              <a:ext uri="{FF2B5EF4-FFF2-40B4-BE49-F238E27FC236}">
                <a16:creationId xmlns:a16="http://schemas.microsoft.com/office/drawing/2014/main" id="{0B82C497-D764-E62C-7921-3C89159852AA}"/>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9198171" y="2329368"/>
            <a:ext cx="2423826" cy="4285608"/>
          </a:xfrm>
          <a:prstGeom prst="rect">
            <a:avLst/>
          </a:prstGeom>
        </p:spPr>
      </p:pic>
      <p:sp>
        <p:nvSpPr>
          <p:cNvPr id="17" name="Freeform 16">
            <a:extLst>
              <a:ext uri="{FF2B5EF4-FFF2-40B4-BE49-F238E27FC236}">
                <a16:creationId xmlns:a16="http://schemas.microsoft.com/office/drawing/2014/main" id="{3FCEEA8C-4CC5-E6D9-E2C9-BA5D639E17E4}"/>
              </a:ext>
            </a:extLst>
          </p:cNvPr>
          <p:cNvSpPr/>
          <p:nvPr/>
        </p:nvSpPr>
        <p:spPr>
          <a:xfrm>
            <a:off x="1001242" y="491886"/>
            <a:ext cx="7707309" cy="6366113"/>
          </a:xfrm>
          <a:custGeom>
            <a:avLst/>
            <a:gdLst>
              <a:gd name="connsiteX0" fmla="*/ 0 w 7248292"/>
              <a:gd name="connsiteY0" fmla="*/ 3147382 h 5986972"/>
              <a:gd name="connsiteX1" fmla="*/ 3033132 w 7248292"/>
              <a:gd name="connsiteY1" fmla="*/ 3147382 h 5986972"/>
              <a:gd name="connsiteX2" fmla="*/ 3033132 w 7248292"/>
              <a:gd name="connsiteY2" fmla="*/ 5314927 h 5986972"/>
              <a:gd name="connsiteX3" fmla="*/ 0 w 7248292"/>
              <a:gd name="connsiteY3" fmla="*/ 5314927 h 5986972"/>
              <a:gd name="connsiteX4" fmla="*/ 3122341 w 7248292"/>
              <a:gd name="connsiteY4" fmla="*/ 1573692 h 5986972"/>
              <a:gd name="connsiteX5" fmla="*/ 7248292 w 7248292"/>
              <a:gd name="connsiteY5" fmla="*/ 1573692 h 5986972"/>
              <a:gd name="connsiteX6" fmla="*/ 7248292 w 7248292"/>
              <a:gd name="connsiteY6" fmla="*/ 5986972 h 5986972"/>
              <a:gd name="connsiteX7" fmla="*/ 3122341 w 7248292"/>
              <a:gd name="connsiteY7" fmla="*/ 5986972 h 5986972"/>
              <a:gd name="connsiteX8" fmla="*/ 0 w 7248292"/>
              <a:gd name="connsiteY8" fmla="*/ 0 h 5986972"/>
              <a:gd name="connsiteX9" fmla="*/ 3033132 w 7248292"/>
              <a:gd name="connsiteY9" fmla="*/ 0 h 5986972"/>
              <a:gd name="connsiteX10" fmla="*/ 3033132 w 7248292"/>
              <a:gd name="connsiteY10" fmla="*/ 3033132 h 5986972"/>
              <a:gd name="connsiteX11" fmla="*/ 0 w 7248292"/>
              <a:gd name="connsiteY11" fmla="*/ 3033132 h 5986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48292" h="5986972">
                <a:moveTo>
                  <a:pt x="0" y="3147382"/>
                </a:moveTo>
                <a:lnTo>
                  <a:pt x="3033132" y="3147382"/>
                </a:lnTo>
                <a:lnTo>
                  <a:pt x="3033132" y="5314927"/>
                </a:lnTo>
                <a:lnTo>
                  <a:pt x="0" y="5314927"/>
                </a:lnTo>
                <a:close/>
                <a:moveTo>
                  <a:pt x="3122341" y="1573692"/>
                </a:moveTo>
                <a:lnTo>
                  <a:pt x="7248292" y="1573692"/>
                </a:lnTo>
                <a:lnTo>
                  <a:pt x="7248292" y="5986972"/>
                </a:lnTo>
                <a:lnTo>
                  <a:pt x="3122341" y="5986972"/>
                </a:lnTo>
                <a:close/>
                <a:moveTo>
                  <a:pt x="0" y="0"/>
                </a:moveTo>
                <a:lnTo>
                  <a:pt x="3033132" y="0"/>
                </a:lnTo>
                <a:lnTo>
                  <a:pt x="3033132" y="3033132"/>
                </a:lnTo>
                <a:lnTo>
                  <a:pt x="0" y="3033132"/>
                </a:lnTo>
                <a:close/>
              </a:path>
            </a:pathLst>
          </a:cu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MX" dirty="0"/>
          </a:p>
        </p:txBody>
      </p:sp>
      <p:sp>
        <p:nvSpPr>
          <p:cNvPr id="12" name="TextBox 11">
            <a:extLst>
              <a:ext uri="{FF2B5EF4-FFF2-40B4-BE49-F238E27FC236}">
                <a16:creationId xmlns:a16="http://schemas.microsoft.com/office/drawing/2014/main" id="{86C7DEC0-B76D-B0B9-797E-79130E348507}"/>
              </a:ext>
            </a:extLst>
          </p:cNvPr>
          <p:cNvSpPr txBox="1"/>
          <p:nvPr/>
        </p:nvSpPr>
        <p:spPr>
          <a:xfrm>
            <a:off x="9490946" y="3429000"/>
            <a:ext cx="1905682" cy="861774"/>
          </a:xfrm>
          <a:prstGeom prst="rect">
            <a:avLst/>
          </a:prstGeom>
          <a:noFill/>
        </p:spPr>
        <p:txBody>
          <a:bodyPr wrap="square" lIns="0" tIns="0" rIns="0" bIns="0" rtlCol="0">
            <a:spAutoFit/>
          </a:bodyPr>
          <a:lstStyle/>
          <a:p>
            <a:pPr algn="ctr"/>
            <a:r>
              <a:rPr lang="en-US" sz="1400" dirty="0">
                <a:solidFill>
                  <a:srgbClr val="299D8F"/>
                </a:solidFill>
              </a:rPr>
              <a:t>Sunil </a:t>
            </a:r>
            <a:r>
              <a:rPr lang="en-US" sz="1400" dirty="0" err="1">
                <a:solidFill>
                  <a:srgbClr val="299D8F"/>
                </a:solidFill>
              </a:rPr>
              <a:t>Malhi</a:t>
            </a:r>
            <a:endParaRPr lang="en-US" sz="1400" dirty="0">
              <a:solidFill>
                <a:srgbClr val="299D8F"/>
              </a:solidFill>
            </a:endParaRPr>
          </a:p>
          <a:p>
            <a:pPr algn="ctr"/>
            <a:r>
              <a:rPr lang="en-US" sz="1400" dirty="0">
                <a:solidFill>
                  <a:srgbClr val="299D8F"/>
                </a:solidFill>
              </a:rPr>
              <a:t>Tafadzwa </a:t>
            </a:r>
            <a:r>
              <a:rPr lang="en-US" sz="1400" dirty="0" err="1">
                <a:solidFill>
                  <a:srgbClr val="299D8F"/>
                </a:solidFill>
              </a:rPr>
              <a:t>Fararira</a:t>
            </a:r>
            <a:endParaRPr lang="en-US" sz="1400" dirty="0">
              <a:solidFill>
                <a:srgbClr val="299D8F"/>
              </a:solidFill>
            </a:endParaRPr>
          </a:p>
          <a:p>
            <a:pPr algn="ctr"/>
            <a:r>
              <a:rPr lang="en-US" sz="1400" dirty="0">
                <a:solidFill>
                  <a:srgbClr val="299D8F"/>
                </a:solidFill>
              </a:rPr>
              <a:t>Yuk Hang Hui</a:t>
            </a:r>
          </a:p>
          <a:p>
            <a:pPr algn="ctr"/>
            <a:r>
              <a:rPr lang="en-US" sz="1400" dirty="0">
                <a:solidFill>
                  <a:srgbClr val="299D8F"/>
                </a:solidFill>
              </a:rPr>
              <a:t>Nida Ballinger-Chaudhary</a:t>
            </a:r>
          </a:p>
        </p:txBody>
      </p:sp>
      <p:pic>
        <p:nvPicPr>
          <p:cNvPr id="27" name="Picture 26" descr="Boy wearing cape">
            <a:extLst>
              <a:ext uri="{FF2B5EF4-FFF2-40B4-BE49-F238E27FC236}">
                <a16:creationId xmlns:a16="http://schemas.microsoft.com/office/drawing/2014/main" id="{2391330F-213E-7F6F-3879-96B0BA64E0AD}"/>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rot="742279">
            <a:off x="1352240" y="1978444"/>
            <a:ext cx="3187462" cy="6608672"/>
          </a:xfrm>
          <a:prstGeom prst="rect">
            <a:avLst/>
          </a:prstGeom>
        </p:spPr>
      </p:pic>
      <p:sp>
        <p:nvSpPr>
          <p:cNvPr id="4" name="TextBox 3">
            <a:extLst>
              <a:ext uri="{FF2B5EF4-FFF2-40B4-BE49-F238E27FC236}">
                <a16:creationId xmlns:a16="http://schemas.microsoft.com/office/drawing/2014/main" id="{2A7D0BA5-A103-03E1-7D23-17418EFF5275}"/>
              </a:ext>
            </a:extLst>
          </p:cNvPr>
          <p:cNvSpPr txBox="1"/>
          <p:nvPr/>
        </p:nvSpPr>
        <p:spPr>
          <a:xfrm>
            <a:off x="4335631" y="502019"/>
            <a:ext cx="3125343" cy="461665"/>
          </a:xfrm>
          <a:prstGeom prst="rect">
            <a:avLst/>
          </a:prstGeom>
          <a:solidFill>
            <a:srgbClr val="E86F51"/>
          </a:solidFill>
        </p:spPr>
        <p:txBody>
          <a:bodyPr wrap="none" rtlCol="0">
            <a:spAutoFit/>
          </a:bodyPr>
          <a:lstStyle/>
          <a:p>
            <a:r>
              <a:rPr lang="en-US" sz="2400" dirty="0">
                <a:solidFill>
                  <a:srgbClr val="E9C46A"/>
                </a:solidFill>
                <a:cs typeface="Elephant Pro" panose="020F0502020204030204" pitchFamily="34" charset="0"/>
              </a:rPr>
              <a:t>Joyful Analytics present</a:t>
            </a:r>
            <a:endParaRPr lang="en-MX" sz="2400" dirty="0">
              <a:solidFill>
                <a:srgbClr val="E9C46A"/>
              </a:solidFill>
              <a:cs typeface="Elephant Pro" panose="020F0502020204030204" pitchFamily="34" charset="0"/>
            </a:endParaRPr>
          </a:p>
        </p:txBody>
      </p:sp>
      <p:pic>
        <p:nvPicPr>
          <p:cNvPr id="7" name="Picture 26" descr="Woman wearing shirt with pattern">
            <a:extLst>
              <a:ext uri="{FF2B5EF4-FFF2-40B4-BE49-F238E27FC236}">
                <a16:creationId xmlns:a16="http://schemas.microsoft.com/office/drawing/2014/main" id="{B22739C2-D7EC-44FF-2492-0D0075D62FA9}"/>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a:off x="1309522" y="1343464"/>
            <a:ext cx="1056009" cy="2364098"/>
          </a:xfrm>
          <a:prstGeom prst="rect">
            <a:avLst/>
          </a:prstGeom>
        </p:spPr>
      </p:pic>
      <p:pic>
        <p:nvPicPr>
          <p:cNvPr id="8" name="Picture 26" descr="Man wearing a hoodie">
            <a:extLst>
              <a:ext uri="{FF2B5EF4-FFF2-40B4-BE49-F238E27FC236}">
                <a16:creationId xmlns:a16="http://schemas.microsoft.com/office/drawing/2014/main" id="{E0ACF71F-6D44-842E-B7C4-266C131860A9}"/>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5493471" y="4460079"/>
            <a:ext cx="1969550" cy="2652068"/>
          </a:xfrm>
          <a:prstGeom prst="rect">
            <a:avLst/>
          </a:prstGeom>
        </p:spPr>
      </p:pic>
      <p:pic>
        <p:nvPicPr>
          <p:cNvPr id="10" name="Picture 26" descr="Man wearing shirt with pattern">
            <a:extLst>
              <a:ext uri="{FF2B5EF4-FFF2-40B4-BE49-F238E27FC236}">
                <a16:creationId xmlns:a16="http://schemas.microsoft.com/office/drawing/2014/main" id="{34ACD46E-8190-D725-7F3D-4D40155311CE}"/>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4733828" y="3556762"/>
            <a:ext cx="973452" cy="2364098"/>
          </a:xfrm>
          <a:prstGeom prst="rect">
            <a:avLst/>
          </a:prstGeom>
        </p:spPr>
      </p:pic>
      <p:pic>
        <p:nvPicPr>
          <p:cNvPr id="6" name="Picture 26" descr="Woman taking a photo">
            <a:extLst>
              <a:ext uri="{FF2B5EF4-FFF2-40B4-BE49-F238E27FC236}">
                <a16:creationId xmlns:a16="http://schemas.microsoft.com/office/drawing/2014/main" id="{EC1F1447-4EB0-FEBD-7A02-853D115E02AC}"/>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6650099" y="4639808"/>
            <a:ext cx="1947243" cy="2498675"/>
          </a:xfrm>
          <a:prstGeom prst="rect">
            <a:avLst/>
          </a:prstGeom>
        </p:spPr>
      </p:pic>
      <p:pic>
        <p:nvPicPr>
          <p:cNvPr id="15" name="Picture 26" descr="Person wearing a mask">
            <a:extLst>
              <a:ext uri="{FF2B5EF4-FFF2-40B4-BE49-F238E27FC236}">
                <a16:creationId xmlns:a16="http://schemas.microsoft.com/office/drawing/2014/main" id="{88C56E4C-3E7D-D5EC-065E-DD4D185CEC29}"/>
              </a:ext>
            </a:extLst>
          </p:cNvPr>
          <p:cNvPicPr>
            <a:picLocks noChangeAspect="1"/>
          </p:cNvPicPr>
          <p:nvPr/>
        </p:nvPicPr>
        <p:blipFill>
          <a:blip r:embed="rId16">
            <a:extLst>
              <a:ext uri="{96DAC541-7B7A-43D3-8B79-37D633B846F1}">
                <asvg:svgBlip xmlns:asvg="http://schemas.microsoft.com/office/drawing/2016/SVG/main" r:embed="rId17"/>
              </a:ext>
            </a:extLst>
          </a:blip>
          <a:srcRect/>
          <a:stretch/>
        </p:blipFill>
        <p:spPr>
          <a:xfrm rot="16200000">
            <a:off x="3268018" y="865103"/>
            <a:ext cx="782897" cy="1194115"/>
          </a:xfrm>
          <a:prstGeom prst="rect">
            <a:avLst/>
          </a:prstGeom>
        </p:spPr>
      </p:pic>
      <p:pic>
        <p:nvPicPr>
          <p:cNvPr id="16" name="Picture 26" descr="Woman with afro hair">
            <a:extLst>
              <a:ext uri="{FF2B5EF4-FFF2-40B4-BE49-F238E27FC236}">
                <a16:creationId xmlns:a16="http://schemas.microsoft.com/office/drawing/2014/main" id="{55F2027E-EE49-0FF2-9DEE-2CB59B092B55}"/>
              </a:ext>
            </a:extLst>
          </p:cNvPr>
          <p:cNvPicPr>
            <a:picLocks noChangeAspect="1"/>
          </p:cNvPicPr>
          <p:nvPr/>
        </p:nvPicPr>
        <p:blipFill>
          <a:blip r:embed="rId18">
            <a:extLst>
              <a:ext uri="{96DAC541-7B7A-43D3-8B79-37D633B846F1}">
                <asvg:svgBlip xmlns:asvg="http://schemas.microsoft.com/office/drawing/2016/SVG/main" r:embed="rId19"/>
              </a:ext>
            </a:extLst>
          </a:blip>
          <a:srcRect/>
          <a:stretch/>
        </p:blipFill>
        <p:spPr>
          <a:xfrm>
            <a:off x="6361046" y="2290287"/>
            <a:ext cx="620319" cy="2038191"/>
          </a:xfrm>
          <a:prstGeom prst="rect">
            <a:avLst/>
          </a:prstGeom>
        </p:spPr>
      </p:pic>
      <p:pic>
        <p:nvPicPr>
          <p:cNvPr id="14" name="Picture 26" descr="A waving man">
            <a:extLst>
              <a:ext uri="{FF2B5EF4-FFF2-40B4-BE49-F238E27FC236}">
                <a16:creationId xmlns:a16="http://schemas.microsoft.com/office/drawing/2014/main" id="{AADB9EA9-F625-C990-5CDC-87C31A2048FC}"/>
              </a:ext>
            </a:extLst>
          </p:cNvPr>
          <p:cNvPicPr>
            <a:picLocks noChangeAspect="1"/>
          </p:cNvPicPr>
          <p:nvPr/>
        </p:nvPicPr>
        <p:blipFill>
          <a:blip r:embed="rId20">
            <a:extLst>
              <a:ext uri="{96DAC541-7B7A-43D3-8B79-37D633B846F1}">
                <asvg:svgBlip xmlns:asvg="http://schemas.microsoft.com/office/drawing/2016/SVG/main" r:embed="rId21"/>
              </a:ext>
            </a:extLst>
          </a:blip>
          <a:srcRect/>
          <a:stretch/>
        </p:blipFill>
        <p:spPr>
          <a:xfrm>
            <a:off x="6784605" y="2329368"/>
            <a:ext cx="662412" cy="2038191"/>
          </a:xfrm>
          <a:prstGeom prst="rect">
            <a:avLst/>
          </a:prstGeom>
        </p:spPr>
      </p:pic>
      <p:sp>
        <p:nvSpPr>
          <p:cNvPr id="18" name="Rectangle 17">
            <a:extLst>
              <a:ext uri="{FF2B5EF4-FFF2-40B4-BE49-F238E27FC236}">
                <a16:creationId xmlns:a16="http://schemas.microsoft.com/office/drawing/2014/main" id="{7BCEB081-F04D-EE90-5593-6ACFCDB30B7F}"/>
              </a:ext>
            </a:extLst>
          </p:cNvPr>
          <p:cNvSpPr/>
          <p:nvPr/>
        </p:nvSpPr>
        <p:spPr>
          <a:xfrm>
            <a:off x="4323003" y="1051099"/>
            <a:ext cx="7620758" cy="1015663"/>
          </a:xfrm>
          <a:prstGeom prst="rect">
            <a:avLst/>
          </a:prstGeom>
          <a:solidFill>
            <a:srgbClr val="E9C46A"/>
          </a:solidFill>
        </p:spPr>
        <p:txBody>
          <a:bodyPr wrap="square" lIns="91440" tIns="45720" rIns="91440" bIns="45720">
            <a:spAutoFit/>
          </a:bodyPr>
          <a:lstStyle/>
          <a:p>
            <a:pPr algn="ctr"/>
            <a:r>
              <a:rPr lang="en-GB" sz="6000" b="1" cap="none" spc="0" dirty="0">
                <a:ln w="6600">
                  <a:solidFill>
                    <a:schemeClr val="accent2"/>
                  </a:solidFill>
                  <a:prstDash val="solid"/>
                </a:ln>
                <a:solidFill>
                  <a:srgbClr val="FFFFFF"/>
                </a:solidFill>
                <a:effectLst>
                  <a:outerShdw dist="38100" dir="2700000" algn="tl" rotWithShape="0">
                    <a:schemeClr val="accent2"/>
                  </a:outerShdw>
                </a:effectLst>
              </a:rPr>
              <a:t>The Happiness Project</a:t>
            </a:r>
          </a:p>
        </p:txBody>
      </p:sp>
    </p:spTree>
    <p:extLst>
      <p:ext uri="{BB962C8B-B14F-4D97-AF65-F5344CB8AC3E}">
        <p14:creationId xmlns:p14="http://schemas.microsoft.com/office/powerpoint/2010/main" val="2894382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accel="50000" decel="50000" autoRev="1" fill="hold" nodeType="withEffect">
                                  <p:stCondLst>
                                    <p:cond delay="0"/>
                                  </p:stCondLst>
                                  <p:childTnLst>
                                    <p:animRot by="600000">
                                      <p:cBhvr>
                                        <p:cTn id="6" dur="2000" fill="hold"/>
                                        <p:tgtEl>
                                          <p:spTgt spid="27"/>
                                        </p:tgtEl>
                                        <p:attrNameLst>
                                          <p:attrName>r</p:attrName>
                                        </p:attrNameLst>
                                      </p:cBhvr>
                                    </p:animRot>
                                  </p:childTnLst>
                                </p:cTn>
                              </p:par>
                              <p:par>
                                <p:cTn id="7" presetID="8" presetClass="emph" presetSubtype="0" repeatCount="indefinite" accel="50000" decel="50000" autoRev="1" fill="hold" nodeType="withEffect">
                                  <p:stCondLst>
                                    <p:cond delay="0"/>
                                  </p:stCondLst>
                                  <p:childTnLst>
                                    <p:animRot by="600000">
                                      <p:cBhvr>
                                        <p:cTn id="8" dur="2000" fill="hold"/>
                                        <p:tgtEl>
                                          <p:spTgt spid="6"/>
                                        </p:tgtEl>
                                        <p:attrNameLst>
                                          <p:attrName>r</p:attrName>
                                        </p:attrNameLst>
                                      </p:cBhvr>
                                    </p:animRot>
                                  </p:childTnLst>
                                </p:cTn>
                              </p:par>
                              <p:par>
                                <p:cTn id="9" presetID="8" presetClass="emph" presetSubtype="0" repeatCount="indefinite" accel="50000" decel="50000" autoRev="1" fill="hold" nodeType="withEffect">
                                  <p:stCondLst>
                                    <p:cond delay="0"/>
                                  </p:stCondLst>
                                  <p:childTnLst>
                                    <p:animRot by="600000">
                                      <p:cBhvr>
                                        <p:cTn id="10" dur="2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D9651-250F-E450-215E-557D31A6707B}"/>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BE98B9F2-AA84-C6C9-3AD7-C0A3F3B9F109}"/>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1882210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16">
            <a:extLst>
              <a:ext uri="{FF2B5EF4-FFF2-40B4-BE49-F238E27FC236}">
                <a16:creationId xmlns:a16="http://schemas.microsoft.com/office/drawing/2014/main" id="{3FCEEA8C-4CC5-E6D9-E2C9-BA5D639E17E4}"/>
              </a:ext>
            </a:extLst>
          </p:cNvPr>
          <p:cNvSpPr/>
          <p:nvPr/>
        </p:nvSpPr>
        <p:spPr>
          <a:xfrm>
            <a:off x="1001242" y="491886"/>
            <a:ext cx="7707309" cy="6366113"/>
          </a:xfrm>
          <a:custGeom>
            <a:avLst/>
            <a:gdLst>
              <a:gd name="connsiteX0" fmla="*/ 0 w 7248292"/>
              <a:gd name="connsiteY0" fmla="*/ 3147382 h 5986972"/>
              <a:gd name="connsiteX1" fmla="*/ 3033132 w 7248292"/>
              <a:gd name="connsiteY1" fmla="*/ 3147382 h 5986972"/>
              <a:gd name="connsiteX2" fmla="*/ 3033132 w 7248292"/>
              <a:gd name="connsiteY2" fmla="*/ 5314927 h 5986972"/>
              <a:gd name="connsiteX3" fmla="*/ 0 w 7248292"/>
              <a:gd name="connsiteY3" fmla="*/ 5314927 h 5986972"/>
              <a:gd name="connsiteX4" fmla="*/ 3122341 w 7248292"/>
              <a:gd name="connsiteY4" fmla="*/ 1573692 h 5986972"/>
              <a:gd name="connsiteX5" fmla="*/ 7248292 w 7248292"/>
              <a:gd name="connsiteY5" fmla="*/ 1573692 h 5986972"/>
              <a:gd name="connsiteX6" fmla="*/ 7248292 w 7248292"/>
              <a:gd name="connsiteY6" fmla="*/ 5986972 h 5986972"/>
              <a:gd name="connsiteX7" fmla="*/ 3122341 w 7248292"/>
              <a:gd name="connsiteY7" fmla="*/ 5986972 h 5986972"/>
              <a:gd name="connsiteX8" fmla="*/ 0 w 7248292"/>
              <a:gd name="connsiteY8" fmla="*/ 0 h 5986972"/>
              <a:gd name="connsiteX9" fmla="*/ 3033132 w 7248292"/>
              <a:gd name="connsiteY9" fmla="*/ 0 h 5986972"/>
              <a:gd name="connsiteX10" fmla="*/ 3033132 w 7248292"/>
              <a:gd name="connsiteY10" fmla="*/ 3033132 h 5986972"/>
              <a:gd name="connsiteX11" fmla="*/ 0 w 7248292"/>
              <a:gd name="connsiteY11" fmla="*/ 3033132 h 5986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48292" h="5986972">
                <a:moveTo>
                  <a:pt x="0" y="3147382"/>
                </a:moveTo>
                <a:lnTo>
                  <a:pt x="3033132" y="3147382"/>
                </a:lnTo>
                <a:lnTo>
                  <a:pt x="3033132" y="5314927"/>
                </a:lnTo>
                <a:lnTo>
                  <a:pt x="0" y="5314927"/>
                </a:lnTo>
                <a:close/>
                <a:moveTo>
                  <a:pt x="3122341" y="1573692"/>
                </a:moveTo>
                <a:lnTo>
                  <a:pt x="7248292" y="1573692"/>
                </a:lnTo>
                <a:lnTo>
                  <a:pt x="7248292" y="5986972"/>
                </a:lnTo>
                <a:lnTo>
                  <a:pt x="3122341" y="5986972"/>
                </a:lnTo>
                <a:close/>
                <a:moveTo>
                  <a:pt x="0" y="0"/>
                </a:moveTo>
                <a:lnTo>
                  <a:pt x="3033132" y="0"/>
                </a:lnTo>
                <a:lnTo>
                  <a:pt x="3033132" y="3033132"/>
                </a:lnTo>
                <a:lnTo>
                  <a:pt x="0" y="3033132"/>
                </a:lnTo>
                <a:close/>
              </a:path>
            </a:pathLst>
          </a:cu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MX" dirty="0"/>
          </a:p>
        </p:txBody>
      </p:sp>
      <p:pic>
        <p:nvPicPr>
          <p:cNvPr id="27" name="Picture 26" descr="Boy wearing cape">
            <a:extLst>
              <a:ext uri="{FF2B5EF4-FFF2-40B4-BE49-F238E27FC236}">
                <a16:creationId xmlns:a16="http://schemas.microsoft.com/office/drawing/2014/main" id="{2391330F-213E-7F6F-3879-96B0BA64E0AD}"/>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rot="742279">
            <a:off x="1352240" y="1978444"/>
            <a:ext cx="3187462" cy="6608672"/>
          </a:xfrm>
          <a:prstGeom prst="rect">
            <a:avLst/>
          </a:prstGeom>
        </p:spPr>
      </p:pic>
      <p:sp>
        <p:nvSpPr>
          <p:cNvPr id="4" name="TextBox 3">
            <a:extLst>
              <a:ext uri="{FF2B5EF4-FFF2-40B4-BE49-F238E27FC236}">
                <a16:creationId xmlns:a16="http://schemas.microsoft.com/office/drawing/2014/main" id="{2A7D0BA5-A103-03E1-7D23-17418EFF5275}"/>
              </a:ext>
            </a:extLst>
          </p:cNvPr>
          <p:cNvSpPr txBox="1"/>
          <p:nvPr/>
        </p:nvSpPr>
        <p:spPr>
          <a:xfrm>
            <a:off x="4335631" y="502019"/>
            <a:ext cx="6993325" cy="461665"/>
          </a:xfrm>
          <a:prstGeom prst="rect">
            <a:avLst/>
          </a:prstGeom>
          <a:solidFill>
            <a:srgbClr val="E86F51"/>
          </a:solidFill>
        </p:spPr>
        <p:txBody>
          <a:bodyPr wrap="none" rtlCol="0">
            <a:spAutoFit/>
          </a:bodyPr>
          <a:lstStyle/>
          <a:p>
            <a:r>
              <a:rPr lang="en-US" sz="2400" dirty="0">
                <a:solidFill>
                  <a:srgbClr val="E9C46A"/>
                </a:solidFill>
                <a:cs typeface="Elephant Pro" panose="020F0502020204030204" pitchFamily="34" charset="0"/>
              </a:rPr>
              <a:t>Will our model classify you as ‘Happy’ or ‘Not Happy’?</a:t>
            </a:r>
            <a:endParaRPr lang="en-MX" sz="2400" dirty="0">
              <a:solidFill>
                <a:srgbClr val="E9C46A"/>
              </a:solidFill>
              <a:cs typeface="Elephant Pro" panose="020F0502020204030204" pitchFamily="34" charset="0"/>
            </a:endParaRPr>
          </a:p>
        </p:txBody>
      </p:sp>
      <p:pic>
        <p:nvPicPr>
          <p:cNvPr id="7" name="Picture 26" descr="Woman wearing shirt with pattern">
            <a:extLst>
              <a:ext uri="{FF2B5EF4-FFF2-40B4-BE49-F238E27FC236}">
                <a16:creationId xmlns:a16="http://schemas.microsoft.com/office/drawing/2014/main" id="{B22739C2-D7EC-44FF-2492-0D0075D62FA9}"/>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309522" y="1343464"/>
            <a:ext cx="1056009" cy="2364098"/>
          </a:xfrm>
          <a:prstGeom prst="rect">
            <a:avLst/>
          </a:prstGeom>
        </p:spPr>
      </p:pic>
      <p:pic>
        <p:nvPicPr>
          <p:cNvPr id="8" name="Picture 26" descr="Man wearing a hoodie">
            <a:extLst>
              <a:ext uri="{FF2B5EF4-FFF2-40B4-BE49-F238E27FC236}">
                <a16:creationId xmlns:a16="http://schemas.microsoft.com/office/drawing/2014/main" id="{E0ACF71F-6D44-842E-B7C4-266C131860A9}"/>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a:off x="5493471" y="4460079"/>
            <a:ext cx="1969550" cy="2652068"/>
          </a:xfrm>
          <a:prstGeom prst="rect">
            <a:avLst/>
          </a:prstGeom>
        </p:spPr>
      </p:pic>
      <p:pic>
        <p:nvPicPr>
          <p:cNvPr id="10" name="Picture 26" descr="Man wearing shirt with pattern">
            <a:extLst>
              <a:ext uri="{FF2B5EF4-FFF2-40B4-BE49-F238E27FC236}">
                <a16:creationId xmlns:a16="http://schemas.microsoft.com/office/drawing/2014/main" id="{34ACD46E-8190-D725-7F3D-4D40155311CE}"/>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4733828" y="3556762"/>
            <a:ext cx="973452" cy="2364098"/>
          </a:xfrm>
          <a:prstGeom prst="rect">
            <a:avLst/>
          </a:prstGeom>
        </p:spPr>
      </p:pic>
      <p:pic>
        <p:nvPicPr>
          <p:cNvPr id="6" name="Picture 26" descr="Woman taking a photo">
            <a:extLst>
              <a:ext uri="{FF2B5EF4-FFF2-40B4-BE49-F238E27FC236}">
                <a16:creationId xmlns:a16="http://schemas.microsoft.com/office/drawing/2014/main" id="{EC1F1447-4EB0-FEBD-7A02-853D115E02AC}"/>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6650099" y="4639808"/>
            <a:ext cx="1947243" cy="2498675"/>
          </a:xfrm>
          <a:prstGeom prst="rect">
            <a:avLst/>
          </a:prstGeom>
        </p:spPr>
      </p:pic>
      <p:pic>
        <p:nvPicPr>
          <p:cNvPr id="15" name="Picture 26" descr="Person wearing a mask">
            <a:extLst>
              <a:ext uri="{FF2B5EF4-FFF2-40B4-BE49-F238E27FC236}">
                <a16:creationId xmlns:a16="http://schemas.microsoft.com/office/drawing/2014/main" id="{88C56E4C-3E7D-D5EC-065E-DD4D185CEC29}"/>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rot="16200000">
            <a:off x="3268018" y="865103"/>
            <a:ext cx="782897" cy="1194115"/>
          </a:xfrm>
          <a:prstGeom prst="rect">
            <a:avLst/>
          </a:prstGeom>
        </p:spPr>
      </p:pic>
      <p:pic>
        <p:nvPicPr>
          <p:cNvPr id="16" name="Picture 26" descr="Woman with afro hair">
            <a:extLst>
              <a:ext uri="{FF2B5EF4-FFF2-40B4-BE49-F238E27FC236}">
                <a16:creationId xmlns:a16="http://schemas.microsoft.com/office/drawing/2014/main" id="{55F2027E-EE49-0FF2-9DEE-2CB59B092B55}"/>
              </a:ext>
            </a:extLst>
          </p:cNvPr>
          <p:cNvPicPr>
            <a:picLocks noChangeAspect="1"/>
          </p:cNvPicPr>
          <p:nvPr/>
        </p:nvPicPr>
        <p:blipFill>
          <a:blip r:embed="rId16">
            <a:extLst>
              <a:ext uri="{96DAC541-7B7A-43D3-8B79-37D633B846F1}">
                <asvg:svgBlip xmlns:asvg="http://schemas.microsoft.com/office/drawing/2016/SVG/main" r:embed="rId17"/>
              </a:ext>
            </a:extLst>
          </a:blip>
          <a:srcRect/>
          <a:stretch/>
        </p:blipFill>
        <p:spPr>
          <a:xfrm>
            <a:off x="6361046" y="2290287"/>
            <a:ext cx="620319" cy="2038191"/>
          </a:xfrm>
          <a:prstGeom prst="rect">
            <a:avLst/>
          </a:prstGeom>
        </p:spPr>
      </p:pic>
      <p:pic>
        <p:nvPicPr>
          <p:cNvPr id="14" name="Picture 26" descr="A waving man">
            <a:extLst>
              <a:ext uri="{FF2B5EF4-FFF2-40B4-BE49-F238E27FC236}">
                <a16:creationId xmlns:a16="http://schemas.microsoft.com/office/drawing/2014/main" id="{AADB9EA9-F625-C990-5CDC-87C31A2048FC}"/>
              </a:ext>
            </a:extLst>
          </p:cNvPr>
          <p:cNvPicPr>
            <a:picLocks noChangeAspect="1"/>
          </p:cNvPicPr>
          <p:nvPr/>
        </p:nvPicPr>
        <p:blipFill>
          <a:blip r:embed="rId18">
            <a:extLst>
              <a:ext uri="{96DAC541-7B7A-43D3-8B79-37D633B846F1}">
                <asvg:svgBlip xmlns:asvg="http://schemas.microsoft.com/office/drawing/2016/SVG/main" r:embed="rId19"/>
              </a:ext>
            </a:extLst>
          </a:blip>
          <a:srcRect/>
          <a:stretch/>
        </p:blipFill>
        <p:spPr>
          <a:xfrm>
            <a:off x="6784605" y="2329368"/>
            <a:ext cx="662412" cy="2038191"/>
          </a:xfrm>
          <a:prstGeom prst="rect">
            <a:avLst/>
          </a:prstGeom>
        </p:spPr>
      </p:pic>
      <p:sp>
        <p:nvSpPr>
          <p:cNvPr id="18" name="Rectangle 17">
            <a:extLst>
              <a:ext uri="{FF2B5EF4-FFF2-40B4-BE49-F238E27FC236}">
                <a16:creationId xmlns:a16="http://schemas.microsoft.com/office/drawing/2014/main" id="{7BCEB081-F04D-EE90-5593-6ACFCDB30B7F}"/>
              </a:ext>
            </a:extLst>
          </p:cNvPr>
          <p:cNvSpPr/>
          <p:nvPr/>
        </p:nvSpPr>
        <p:spPr>
          <a:xfrm>
            <a:off x="4323003" y="1051099"/>
            <a:ext cx="7620758" cy="1015663"/>
          </a:xfrm>
          <a:prstGeom prst="rect">
            <a:avLst/>
          </a:prstGeom>
          <a:solidFill>
            <a:srgbClr val="E9C46A"/>
          </a:solidFill>
        </p:spPr>
        <p:txBody>
          <a:bodyPr wrap="square" lIns="91440" tIns="45720" rIns="91440" bIns="45720">
            <a:spAutoFit/>
          </a:bodyPr>
          <a:lstStyle/>
          <a:p>
            <a:pPr algn="ctr"/>
            <a:r>
              <a:rPr lang="en-GB" sz="6000" b="1" cap="none" spc="0" dirty="0">
                <a:ln w="6600">
                  <a:solidFill>
                    <a:schemeClr val="accent2"/>
                  </a:solidFill>
                  <a:prstDash val="solid"/>
                </a:ln>
                <a:solidFill>
                  <a:srgbClr val="FFFFFF"/>
                </a:solidFill>
                <a:effectLst>
                  <a:outerShdw dist="38100" dir="2700000" algn="tl" rotWithShape="0">
                    <a:schemeClr val="accent2"/>
                  </a:outerShdw>
                </a:effectLst>
              </a:rPr>
              <a:t>Find </a:t>
            </a:r>
            <a:r>
              <a:rPr lang="en-GB" sz="6000" b="1" dirty="0">
                <a:ln w="6600">
                  <a:solidFill>
                    <a:schemeClr val="accent2"/>
                  </a:solidFill>
                  <a:prstDash val="solid"/>
                </a:ln>
                <a:solidFill>
                  <a:srgbClr val="FFFFFF"/>
                </a:solidFill>
                <a:effectLst>
                  <a:outerShdw dist="38100" dir="2700000" algn="tl" rotWithShape="0">
                    <a:schemeClr val="accent2"/>
                  </a:outerShdw>
                </a:effectLst>
              </a:rPr>
              <a:t>Out For Yourself</a:t>
            </a:r>
            <a:endParaRPr lang="en-GB" sz="60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pic>
        <p:nvPicPr>
          <p:cNvPr id="2" name="Picture 1">
            <a:extLst>
              <a:ext uri="{FF2B5EF4-FFF2-40B4-BE49-F238E27FC236}">
                <a16:creationId xmlns:a16="http://schemas.microsoft.com/office/drawing/2014/main" id="{A3D94FA7-7B1E-D4E2-4F52-637EDC9385AD}"/>
              </a:ext>
            </a:extLst>
          </p:cNvPr>
          <p:cNvPicPr>
            <a:picLocks noChangeAspect="1"/>
          </p:cNvPicPr>
          <p:nvPr/>
        </p:nvPicPr>
        <p:blipFill>
          <a:blip r:embed="rId20"/>
          <a:stretch>
            <a:fillRect/>
          </a:stretch>
        </p:blipFill>
        <p:spPr>
          <a:xfrm>
            <a:off x="8991385" y="2759008"/>
            <a:ext cx="2857500" cy="2857500"/>
          </a:xfrm>
          <a:prstGeom prst="rect">
            <a:avLst/>
          </a:prstGeom>
        </p:spPr>
      </p:pic>
    </p:spTree>
    <p:extLst>
      <p:ext uri="{BB962C8B-B14F-4D97-AF65-F5344CB8AC3E}">
        <p14:creationId xmlns:p14="http://schemas.microsoft.com/office/powerpoint/2010/main" val="584620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accel="50000" decel="50000" autoRev="1" fill="hold" nodeType="withEffect">
                                  <p:stCondLst>
                                    <p:cond delay="0"/>
                                  </p:stCondLst>
                                  <p:childTnLst>
                                    <p:animRot by="600000">
                                      <p:cBhvr>
                                        <p:cTn id="6" dur="2000" fill="hold"/>
                                        <p:tgtEl>
                                          <p:spTgt spid="27"/>
                                        </p:tgtEl>
                                        <p:attrNameLst>
                                          <p:attrName>r</p:attrName>
                                        </p:attrNameLst>
                                      </p:cBhvr>
                                    </p:animRot>
                                  </p:childTnLst>
                                </p:cTn>
                              </p:par>
                              <p:par>
                                <p:cTn id="7" presetID="8" presetClass="emph" presetSubtype="0" repeatCount="indefinite" accel="50000" decel="50000" autoRev="1" fill="hold" nodeType="withEffect">
                                  <p:stCondLst>
                                    <p:cond delay="0"/>
                                  </p:stCondLst>
                                  <p:childTnLst>
                                    <p:animRot by="600000">
                                      <p:cBhvr>
                                        <p:cTn id="8" dur="2000" fill="hold"/>
                                        <p:tgtEl>
                                          <p:spTgt spid="6"/>
                                        </p:tgtEl>
                                        <p:attrNameLst>
                                          <p:attrName>r</p:attrName>
                                        </p:attrNameLst>
                                      </p:cBhvr>
                                    </p:animRot>
                                  </p:childTnLst>
                                </p:cTn>
                              </p:par>
                              <p:par>
                                <p:cTn id="9" presetID="8" presetClass="emph" presetSubtype="0" repeatCount="indefinite" accel="50000" decel="50000" autoRev="1" fill="hold" nodeType="withEffect">
                                  <p:stCondLst>
                                    <p:cond delay="0"/>
                                  </p:stCondLst>
                                  <p:childTnLst>
                                    <p:animRot by="600000">
                                      <p:cBhvr>
                                        <p:cTn id="10" dur="2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86C7DEC0-B76D-B0B9-797E-79130E348507}"/>
              </a:ext>
            </a:extLst>
          </p:cNvPr>
          <p:cNvSpPr txBox="1"/>
          <p:nvPr/>
        </p:nvSpPr>
        <p:spPr>
          <a:xfrm>
            <a:off x="7848033" y="1997034"/>
            <a:ext cx="3790950" cy="1938992"/>
          </a:xfrm>
          <a:prstGeom prst="rect">
            <a:avLst/>
          </a:prstGeom>
          <a:noFill/>
        </p:spPr>
        <p:txBody>
          <a:bodyPr wrap="square" lIns="0" tIns="0" rIns="0" bIns="0" rtlCol="0">
            <a:spAutoFit/>
          </a:bodyPr>
          <a:lstStyle/>
          <a:p>
            <a:pPr algn="ctr"/>
            <a:r>
              <a:rPr lang="en-US" dirty="0">
                <a:solidFill>
                  <a:srgbClr val="299D8F"/>
                </a:solidFill>
              </a:rPr>
              <a:t>Utilizing data to predict happiness levels</a:t>
            </a:r>
          </a:p>
          <a:p>
            <a:pPr algn="ctr"/>
            <a:endParaRPr lang="en-US" dirty="0">
              <a:solidFill>
                <a:srgbClr val="299D8F"/>
              </a:solidFill>
            </a:endParaRPr>
          </a:p>
          <a:p>
            <a:pPr algn="ctr"/>
            <a:r>
              <a:rPr lang="en-US" dirty="0">
                <a:solidFill>
                  <a:srgbClr val="264653"/>
                </a:solidFill>
              </a:rPr>
              <a:t>Insight into factors that contribute to well-being</a:t>
            </a:r>
          </a:p>
          <a:p>
            <a:pPr algn="ctr"/>
            <a:endParaRPr lang="en-US" dirty="0">
              <a:solidFill>
                <a:srgbClr val="299D8F"/>
              </a:solidFill>
            </a:endParaRPr>
          </a:p>
          <a:p>
            <a:pPr algn="ctr"/>
            <a:r>
              <a:rPr lang="en-US" dirty="0">
                <a:solidFill>
                  <a:srgbClr val="299D8F"/>
                </a:solidFill>
              </a:rPr>
              <a:t> Enhancing awareness and personal growth</a:t>
            </a:r>
          </a:p>
        </p:txBody>
      </p:sp>
      <p:sp>
        <p:nvSpPr>
          <p:cNvPr id="2" name="Rectangle 1">
            <a:extLst>
              <a:ext uri="{FF2B5EF4-FFF2-40B4-BE49-F238E27FC236}">
                <a16:creationId xmlns:a16="http://schemas.microsoft.com/office/drawing/2014/main" id="{0D1EACD4-8532-500B-089F-FEE19AA0D150}"/>
              </a:ext>
            </a:extLst>
          </p:cNvPr>
          <p:cNvSpPr/>
          <p:nvPr/>
        </p:nvSpPr>
        <p:spPr>
          <a:xfrm>
            <a:off x="5558415" y="242609"/>
            <a:ext cx="6494155" cy="923330"/>
          </a:xfrm>
          <a:prstGeom prst="rect">
            <a:avLst/>
          </a:prstGeom>
          <a:solidFill>
            <a:srgbClr val="E9C46A"/>
          </a:solidFill>
        </p:spPr>
        <p:txBody>
          <a:bodyPr wrap="square" lIns="91440" tIns="45720" rIns="91440" bIns="45720">
            <a:spAutoFit/>
          </a:bodyPr>
          <a:lstStyle/>
          <a:p>
            <a:pPr algn="ctr"/>
            <a:r>
              <a:rPr lang="en-GB" sz="5400" b="1" cap="none" spc="0" dirty="0">
                <a:ln w="6600">
                  <a:solidFill>
                    <a:schemeClr val="accent2"/>
                  </a:solidFill>
                  <a:prstDash val="solid"/>
                </a:ln>
                <a:solidFill>
                  <a:srgbClr val="FFFFFF"/>
                </a:solidFill>
                <a:effectLst>
                  <a:outerShdw dist="38100" dir="2700000" algn="tl" rotWithShape="0">
                    <a:schemeClr val="accent2"/>
                  </a:outerShdw>
                </a:effectLst>
              </a:rPr>
              <a:t>Unlocking Happiness</a:t>
            </a:r>
          </a:p>
        </p:txBody>
      </p:sp>
      <p:sp>
        <p:nvSpPr>
          <p:cNvPr id="5" name="TextBox 4">
            <a:extLst>
              <a:ext uri="{FF2B5EF4-FFF2-40B4-BE49-F238E27FC236}">
                <a16:creationId xmlns:a16="http://schemas.microsoft.com/office/drawing/2014/main" id="{A2C1942F-FA32-13EA-0CB0-59CF24D69BA1}"/>
              </a:ext>
            </a:extLst>
          </p:cNvPr>
          <p:cNvSpPr txBox="1"/>
          <p:nvPr/>
        </p:nvSpPr>
        <p:spPr>
          <a:xfrm>
            <a:off x="7434446" y="1242184"/>
            <a:ext cx="4618124" cy="369332"/>
          </a:xfrm>
          <a:prstGeom prst="rect">
            <a:avLst/>
          </a:prstGeom>
          <a:solidFill>
            <a:srgbClr val="E86F51"/>
          </a:solidFill>
        </p:spPr>
        <p:txBody>
          <a:bodyPr wrap="none" rtlCol="0">
            <a:spAutoFit/>
          </a:bodyPr>
          <a:lstStyle/>
          <a:p>
            <a:r>
              <a:rPr lang="en-US" sz="1800" dirty="0">
                <a:solidFill>
                  <a:srgbClr val="E9C46A"/>
                </a:solidFill>
              </a:rPr>
              <a:t>Understanding What Influences Our Well-being</a:t>
            </a:r>
            <a:endParaRPr lang="en-GB" dirty="0">
              <a:solidFill>
                <a:srgbClr val="E9C46A"/>
              </a:solidFill>
            </a:endParaRPr>
          </a:p>
        </p:txBody>
      </p:sp>
      <p:pic>
        <p:nvPicPr>
          <p:cNvPr id="9" name="Picture 26" descr="Woman taking a photo">
            <a:extLst>
              <a:ext uri="{FF2B5EF4-FFF2-40B4-BE49-F238E27FC236}">
                <a16:creationId xmlns:a16="http://schemas.microsoft.com/office/drawing/2014/main" id="{3E648A1A-6911-4F5F-4C67-62856B4A65AD}"/>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8593834" y="4245345"/>
            <a:ext cx="2299348" cy="2950491"/>
          </a:xfrm>
          <a:prstGeom prst="rect">
            <a:avLst/>
          </a:prstGeom>
        </p:spPr>
      </p:pic>
      <p:pic>
        <p:nvPicPr>
          <p:cNvPr id="19" name="Picture 18" descr="A screenshot of a computer screen&#10;&#10;Description automatically generated">
            <a:extLst>
              <a:ext uri="{FF2B5EF4-FFF2-40B4-BE49-F238E27FC236}">
                <a16:creationId xmlns:a16="http://schemas.microsoft.com/office/drawing/2014/main" id="{C80C6037-525E-96A1-58D2-6B9738B5CF3E}"/>
              </a:ext>
            </a:extLst>
          </p:cNvPr>
          <p:cNvPicPr>
            <a:picLocks noChangeAspect="1"/>
          </p:cNvPicPr>
          <p:nvPr/>
        </p:nvPicPr>
        <p:blipFill>
          <a:blip r:embed="rId5"/>
          <a:stretch>
            <a:fillRect/>
          </a:stretch>
        </p:blipFill>
        <p:spPr>
          <a:xfrm>
            <a:off x="139430" y="1342417"/>
            <a:ext cx="7034471" cy="4652469"/>
          </a:xfrm>
          <a:prstGeom prst="rect">
            <a:avLst/>
          </a:prstGeom>
        </p:spPr>
      </p:pic>
    </p:spTree>
    <p:extLst>
      <p:ext uri="{BB962C8B-B14F-4D97-AF65-F5344CB8AC3E}">
        <p14:creationId xmlns:p14="http://schemas.microsoft.com/office/powerpoint/2010/main" val="3252866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accel="50000" decel="50000" autoRev="1" fill="hold" nodeType="withEffect">
                                  <p:stCondLst>
                                    <p:cond delay="0"/>
                                  </p:stCondLst>
                                  <p:childTnLst>
                                    <p:animRot by="600000">
                                      <p:cBhvr>
                                        <p:cTn id="6" dur="2000" fill="hold"/>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B4D7D3B-7B9B-AC95-34B5-B49A2FF2C289}"/>
              </a:ext>
            </a:extLst>
          </p:cNvPr>
          <p:cNvSpPr/>
          <p:nvPr/>
        </p:nvSpPr>
        <p:spPr>
          <a:xfrm>
            <a:off x="262515" y="318809"/>
            <a:ext cx="8729085" cy="923330"/>
          </a:xfrm>
          <a:prstGeom prst="rect">
            <a:avLst/>
          </a:prstGeom>
          <a:solidFill>
            <a:srgbClr val="E9C46A"/>
          </a:solidFill>
        </p:spPr>
        <p:txBody>
          <a:bodyPr wrap="square" lIns="91440" tIns="45720" rIns="91440" bIns="45720">
            <a:spAutoFit/>
          </a:bodyPr>
          <a:lstStyle/>
          <a:p>
            <a:pPr algn="ctr"/>
            <a:r>
              <a:rPr lang="en-GB" sz="5400" b="1" cap="none" spc="0" dirty="0">
                <a:ln w="6600">
                  <a:solidFill>
                    <a:schemeClr val="accent2"/>
                  </a:solidFill>
                  <a:prstDash val="solid"/>
                </a:ln>
                <a:solidFill>
                  <a:srgbClr val="FFFFFF"/>
                </a:solidFill>
                <a:effectLst>
                  <a:outerShdw dist="38100" dir="2700000" algn="tl" rotWithShape="0">
                    <a:schemeClr val="accent2"/>
                  </a:outerShdw>
                </a:effectLst>
              </a:rPr>
              <a:t>Exploring the Data Landscape</a:t>
            </a:r>
          </a:p>
        </p:txBody>
      </p:sp>
      <p:sp>
        <p:nvSpPr>
          <p:cNvPr id="5" name="TextBox 4">
            <a:extLst>
              <a:ext uri="{FF2B5EF4-FFF2-40B4-BE49-F238E27FC236}">
                <a16:creationId xmlns:a16="http://schemas.microsoft.com/office/drawing/2014/main" id="{D7C886FA-6FD7-10CF-43A1-858ADC300AA3}"/>
              </a:ext>
            </a:extLst>
          </p:cNvPr>
          <p:cNvSpPr txBox="1"/>
          <p:nvPr/>
        </p:nvSpPr>
        <p:spPr>
          <a:xfrm>
            <a:off x="6390182" y="1308859"/>
            <a:ext cx="2601418" cy="369332"/>
          </a:xfrm>
          <a:prstGeom prst="rect">
            <a:avLst/>
          </a:prstGeom>
          <a:solidFill>
            <a:srgbClr val="E86F51"/>
          </a:solidFill>
        </p:spPr>
        <p:txBody>
          <a:bodyPr wrap="none" rtlCol="0">
            <a:spAutoFit/>
          </a:bodyPr>
          <a:lstStyle/>
          <a:p>
            <a:r>
              <a:rPr lang="en-US" sz="1800" dirty="0">
                <a:solidFill>
                  <a:srgbClr val="E9C46A"/>
                </a:solidFill>
              </a:rPr>
              <a:t>Dataset and Key Variables</a:t>
            </a:r>
            <a:endParaRPr lang="en-GB" dirty="0">
              <a:solidFill>
                <a:srgbClr val="E9C46A"/>
              </a:solidFill>
            </a:endParaRPr>
          </a:p>
        </p:txBody>
      </p:sp>
      <p:pic>
        <p:nvPicPr>
          <p:cNvPr id="7" name="Picture 6" descr="A screenshot of a notebook&#10;&#10;Description automatically generated">
            <a:extLst>
              <a:ext uri="{FF2B5EF4-FFF2-40B4-BE49-F238E27FC236}">
                <a16:creationId xmlns:a16="http://schemas.microsoft.com/office/drawing/2014/main" id="{DF6E3128-3C3D-57BD-67D2-236783B453EA}"/>
              </a:ext>
            </a:extLst>
          </p:cNvPr>
          <p:cNvPicPr>
            <a:picLocks noChangeAspect="1"/>
          </p:cNvPicPr>
          <p:nvPr/>
        </p:nvPicPr>
        <p:blipFill>
          <a:blip r:embed="rId3"/>
          <a:stretch>
            <a:fillRect/>
          </a:stretch>
        </p:blipFill>
        <p:spPr>
          <a:xfrm>
            <a:off x="183552" y="2270125"/>
            <a:ext cx="5912448" cy="1873250"/>
          </a:xfrm>
          <a:prstGeom prst="rect">
            <a:avLst/>
          </a:prstGeom>
        </p:spPr>
      </p:pic>
      <p:pic>
        <p:nvPicPr>
          <p:cNvPr id="9" name="Picture 8" descr="A blue text on a white background&#10;&#10;Description automatically generated">
            <a:extLst>
              <a:ext uri="{FF2B5EF4-FFF2-40B4-BE49-F238E27FC236}">
                <a16:creationId xmlns:a16="http://schemas.microsoft.com/office/drawing/2014/main" id="{B34419B9-2E7F-89E2-42A1-CCAB6BCAC66B}"/>
              </a:ext>
            </a:extLst>
          </p:cNvPr>
          <p:cNvPicPr>
            <a:picLocks noChangeAspect="1"/>
          </p:cNvPicPr>
          <p:nvPr/>
        </p:nvPicPr>
        <p:blipFill>
          <a:blip r:embed="rId4"/>
          <a:stretch>
            <a:fillRect/>
          </a:stretch>
        </p:blipFill>
        <p:spPr>
          <a:xfrm>
            <a:off x="262515" y="1493525"/>
            <a:ext cx="1945586" cy="923329"/>
          </a:xfrm>
          <a:prstGeom prst="rect">
            <a:avLst/>
          </a:prstGeom>
        </p:spPr>
      </p:pic>
      <p:pic>
        <p:nvPicPr>
          <p:cNvPr id="10" name="Picture 26" descr="Woman with afro hair">
            <a:extLst>
              <a:ext uri="{FF2B5EF4-FFF2-40B4-BE49-F238E27FC236}">
                <a16:creationId xmlns:a16="http://schemas.microsoft.com/office/drawing/2014/main" id="{F7C09F7A-7FD0-A195-A715-BA9A48B08097}"/>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rot="21203293">
            <a:off x="1374395" y="3909060"/>
            <a:ext cx="1174778" cy="3859985"/>
          </a:xfrm>
          <a:prstGeom prst="rect">
            <a:avLst/>
          </a:prstGeom>
        </p:spPr>
      </p:pic>
      <p:pic>
        <p:nvPicPr>
          <p:cNvPr id="11" name="Picture 26" descr="A waving man">
            <a:extLst>
              <a:ext uri="{FF2B5EF4-FFF2-40B4-BE49-F238E27FC236}">
                <a16:creationId xmlns:a16="http://schemas.microsoft.com/office/drawing/2014/main" id="{5CA898C6-0785-D17F-1468-77DD0C1F90C0}"/>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rot="21203293">
            <a:off x="2426151" y="3969067"/>
            <a:ext cx="1254495" cy="3859985"/>
          </a:xfrm>
          <a:prstGeom prst="rect">
            <a:avLst/>
          </a:prstGeom>
        </p:spPr>
      </p:pic>
      <p:sp>
        <p:nvSpPr>
          <p:cNvPr id="13" name="TextBox 12">
            <a:extLst>
              <a:ext uri="{FF2B5EF4-FFF2-40B4-BE49-F238E27FC236}">
                <a16:creationId xmlns:a16="http://schemas.microsoft.com/office/drawing/2014/main" id="{FDC611F6-FFFD-A8AA-8EED-72C1BA61F2E3}"/>
              </a:ext>
            </a:extLst>
          </p:cNvPr>
          <p:cNvSpPr txBox="1"/>
          <p:nvPr/>
        </p:nvSpPr>
        <p:spPr>
          <a:xfrm>
            <a:off x="6173581" y="1841242"/>
            <a:ext cx="5636037" cy="5016758"/>
          </a:xfrm>
          <a:prstGeom prst="rect">
            <a:avLst/>
          </a:prstGeom>
          <a:noFill/>
        </p:spPr>
        <p:txBody>
          <a:bodyPr wrap="square">
            <a:spAutoFit/>
          </a:bodyPr>
          <a:lstStyle/>
          <a:p>
            <a:pPr algn="r"/>
            <a:endParaRPr lang="en-GB" sz="1600" b="0" u="none" dirty="0">
              <a:solidFill>
                <a:srgbClr val="264653"/>
              </a:solidFill>
            </a:endParaRPr>
          </a:p>
          <a:p>
            <a:pPr algn="r"/>
            <a:r>
              <a:rPr lang="en-GB" sz="1600" b="0" u="none" dirty="0">
                <a:solidFill>
                  <a:srgbClr val="264653"/>
                </a:solidFill>
              </a:rPr>
              <a:t>Reflecting the economic health and individual prosperity.</a:t>
            </a:r>
          </a:p>
          <a:p>
            <a:pPr algn="r"/>
            <a:endParaRPr lang="en-GB" sz="1600" b="0" u="none" dirty="0">
              <a:solidFill>
                <a:srgbClr val="264653"/>
              </a:solidFill>
            </a:endParaRPr>
          </a:p>
          <a:p>
            <a:pPr algn="r"/>
            <a:r>
              <a:rPr lang="en-GB" sz="1600" b="0" u="none" dirty="0">
                <a:solidFill>
                  <a:schemeClr val="bg1"/>
                </a:solidFill>
              </a:rPr>
              <a:t>Social Support</a:t>
            </a:r>
          </a:p>
          <a:p>
            <a:pPr algn="r"/>
            <a:r>
              <a:rPr lang="en-GB" sz="1600" b="0" u="none" dirty="0">
                <a:solidFill>
                  <a:srgbClr val="264653"/>
                </a:solidFill>
              </a:rPr>
              <a:t>Measuring the presence of support networks.</a:t>
            </a:r>
          </a:p>
          <a:p>
            <a:pPr algn="r"/>
            <a:endParaRPr lang="en-GB" sz="1600" b="0" u="none" dirty="0">
              <a:solidFill>
                <a:srgbClr val="264653"/>
              </a:solidFill>
            </a:endParaRPr>
          </a:p>
          <a:p>
            <a:pPr algn="r"/>
            <a:r>
              <a:rPr lang="en-GB" sz="1600" b="0" u="none" dirty="0">
                <a:solidFill>
                  <a:schemeClr val="bg1"/>
                </a:solidFill>
              </a:rPr>
              <a:t>Healthy Life Expectancy</a:t>
            </a:r>
            <a:endParaRPr lang="en-GB" sz="1600" dirty="0">
              <a:solidFill>
                <a:schemeClr val="bg1"/>
              </a:solidFill>
            </a:endParaRPr>
          </a:p>
          <a:p>
            <a:pPr algn="r"/>
            <a:r>
              <a:rPr lang="en-GB" sz="1600" b="0" u="none" dirty="0">
                <a:solidFill>
                  <a:srgbClr val="264653"/>
                </a:solidFill>
              </a:rPr>
              <a:t>Gauging the average health and wellness span.</a:t>
            </a:r>
          </a:p>
          <a:p>
            <a:pPr algn="r"/>
            <a:endParaRPr lang="en-GB" sz="1600" b="0" u="none" dirty="0">
              <a:solidFill>
                <a:srgbClr val="264653"/>
              </a:solidFill>
            </a:endParaRPr>
          </a:p>
          <a:p>
            <a:pPr algn="r"/>
            <a:r>
              <a:rPr lang="en-GB" sz="1600" b="0" u="none" dirty="0">
                <a:solidFill>
                  <a:schemeClr val="bg1"/>
                </a:solidFill>
              </a:rPr>
              <a:t>Freedom to Make Life Choices</a:t>
            </a:r>
            <a:endParaRPr lang="en-GB" sz="1600" dirty="0">
              <a:solidFill>
                <a:schemeClr val="bg1"/>
              </a:solidFill>
            </a:endParaRPr>
          </a:p>
          <a:p>
            <a:pPr algn="r"/>
            <a:r>
              <a:rPr lang="en-GB" sz="1600" b="0" u="none" dirty="0">
                <a:solidFill>
                  <a:srgbClr val="264653"/>
                </a:solidFill>
              </a:rPr>
              <a:t>Assessing the personal autonomy in life decisions.</a:t>
            </a:r>
          </a:p>
          <a:p>
            <a:pPr algn="r"/>
            <a:endParaRPr lang="en-GB" sz="1600" b="0" u="none" dirty="0">
              <a:solidFill>
                <a:srgbClr val="264653"/>
              </a:solidFill>
            </a:endParaRPr>
          </a:p>
          <a:p>
            <a:pPr algn="r"/>
            <a:r>
              <a:rPr lang="en-GB" sz="1600" b="0" u="none" dirty="0">
                <a:solidFill>
                  <a:schemeClr val="bg1"/>
                </a:solidFill>
              </a:rPr>
              <a:t>Generosity</a:t>
            </a:r>
          </a:p>
          <a:p>
            <a:pPr algn="r"/>
            <a:r>
              <a:rPr lang="en-GB" sz="1600" b="0" u="none" dirty="0">
                <a:solidFill>
                  <a:srgbClr val="264653"/>
                </a:solidFill>
              </a:rPr>
              <a:t>Capturing the average propensity to help others.</a:t>
            </a:r>
          </a:p>
          <a:p>
            <a:pPr algn="r"/>
            <a:endParaRPr lang="en-GB" sz="1600" b="0" u="none" dirty="0">
              <a:solidFill>
                <a:srgbClr val="264653"/>
              </a:solidFill>
            </a:endParaRPr>
          </a:p>
          <a:p>
            <a:pPr algn="r"/>
            <a:r>
              <a:rPr lang="en-GB" sz="1600" b="0" u="none" dirty="0">
                <a:solidFill>
                  <a:schemeClr val="bg1"/>
                </a:solidFill>
              </a:rPr>
              <a:t>Perceptions of Corruption</a:t>
            </a:r>
            <a:endParaRPr lang="en-GB" sz="1600" dirty="0">
              <a:solidFill>
                <a:schemeClr val="bg1"/>
              </a:solidFill>
            </a:endParaRPr>
          </a:p>
          <a:p>
            <a:pPr algn="r"/>
            <a:r>
              <a:rPr lang="en-GB" sz="1600" b="0" u="none" dirty="0">
                <a:solidFill>
                  <a:srgbClr val="264653"/>
                </a:solidFill>
              </a:rPr>
              <a:t>Understanding trust in institutions.</a:t>
            </a:r>
          </a:p>
          <a:p>
            <a:pPr algn="r"/>
            <a:endParaRPr lang="en-GB" sz="1600" b="0" u="none" dirty="0">
              <a:solidFill>
                <a:srgbClr val="264653"/>
              </a:solidFill>
            </a:endParaRPr>
          </a:p>
          <a:p>
            <a:pPr algn="r"/>
            <a:r>
              <a:rPr lang="en-GB" sz="1600" b="0" u="none" dirty="0">
                <a:solidFill>
                  <a:schemeClr val="bg1"/>
                </a:solidFill>
              </a:rPr>
              <a:t>Dystopia Residual</a:t>
            </a:r>
          </a:p>
          <a:p>
            <a:pPr algn="r"/>
            <a:r>
              <a:rPr lang="en-GB" sz="1600" b="0" u="none" dirty="0">
                <a:solidFill>
                  <a:srgbClr val="264653"/>
                </a:solidFill>
              </a:rPr>
              <a:t>Representing the unexplained contentment with life.</a:t>
            </a:r>
          </a:p>
        </p:txBody>
      </p:sp>
      <p:sp>
        <p:nvSpPr>
          <p:cNvPr id="14" name="TextBox 13">
            <a:extLst>
              <a:ext uri="{FF2B5EF4-FFF2-40B4-BE49-F238E27FC236}">
                <a16:creationId xmlns:a16="http://schemas.microsoft.com/office/drawing/2014/main" id="{0F82E2E8-73BC-1CE9-78F0-9870CBA4F9FC}"/>
              </a:ext>
            </a:extLst>
          </p:cNvPr>
          <p:cNvSpPr txBox="1"/>
          <p:nvPr/>
        </p:nvSpPr>
        <p:spPr>
          <a:xfrm>
            <a:off x="10201101" y="1689507"/>
            <a:ext cx="1608517" cy="369332"/>
          </a:xfrm>
          <a:prstGeom prst="rect">
            <a:avLst/>
          </a:prstGeom>
          <a:solidFill>
            <a:srgbClr val="264653"/>
          </a:solidFill>
        </p:spPr>
        <p:txBody>
          <a:bodyPr wrap="none" rtlCol="0">
            <a:spAutoFit/>
          </a:bodyPr>
          <a:lstStyle/>
          <a:p>
            <a:pPr algn="r"/>
            <a:r>
              <a:rPr lang="en-GB" dirty="0">
                <a:solidFill>
                  <a:srgbClr val="299D8F"/>
                </a:solidFill>
              </a:rPr>
              <a:t>GDP per Capita</a:t>
            </a:r>
          </a:p>
        </p:txBody>
      </p:sp>
      <p:sp>
        <p:nvSpPr>
          <p:cNvPr id="15" name="TextBox 14">
            <a:extLst>
              <a:ext uri="{FF2B5EF4-FFF2-40B4-BE49-F238E27FC236}">
                <a16:creationId xmlns:a16="http://schemas.microsoft.com/office/drawing/2014/main" id="{35DBA56F-32C7-7EE6-4C83-7ECE934CB7A7}"/>
              </a:ext>
            </a:extLst>
          </p:cNvPr>
          <p:cNvSpPr txBox="1"/>
          <p:nvPr/>
        </p:nvSpPr>
        <p:spPr>
          <a:xfrm>
            <a:off x="10201101" y="2473276"/>
            <a:ext cx="1529586" cy="369332"/>
          </a:xfrm>
          <a:prstGeom prst="rect">
            <a:avLst/>
          </a:prstGeom>
          <a:solidFill>
            <a:srgbClr val="264653"/>
          </a:solidFill>
        </p:spPr>
        <p:txBody>
          <a:bodyPr wrap="none" rtlCol="0">
            <a:spAutoFit/>
          </a:bodyPr>
          <a:lstStyle/>
          <a:p>
            <a:pPr algn="r"/>
            <a:r>
              <a:rPr lang="en-GB" dirty="0">
                <a:solidFill>
                  <a:srgbClr val="299D8F"/>
                </a:solidFill>
              </a:rPr>
              <a:t>Social Support</a:t>
            </a:r>
          </a:p>
        </p:txBody>
      </p:sp>
      <p:sp>
        <p:nvSpPr>
          <p:cNvPr id="16" name="TextBox 15">
            <a:extLst>
              <a:ext uri="{FF2B5EF4-FFF2-40B4-BE49-F238E27FC236}">
                <a16:creationId xmlns:a16="http://schemas.microsoft.com/office/drawing/2014/main" id="{35D17CFF-AC0E-EE6A-58E4-E6336D2CD46D}"/>
              </a:ext>
            </a:extLst>
          </p:cNvPr>
          <p:cNvSpPr txBox="1"/>
          <p:nvPr/>
        </p:nvSpPr>
        <p:spPr>
          <a:xfrm>
            <a:off x="9411267" y="3190617"/>
            <a:ext cx="2398350" cy="369332"/>
          </a:xfrm>
          <a:prstGeom prst="rect">
            <a:avLst/>
          </a:prstGeom>
          <a:solidFill>
            <a:srgbClr val="264653"/>
          </a:solidFill>
        </p:spPr>
        <p:txBody>
          <a:bodyPr wrap="none" rtlCol="0">
            <a:spAutoFit/>
          </a:bodyPr>
          <a:lstStyle/>
          <a:p>
            <a:pPr algn="r"/>
            <a:r>
              <a:rPr lang="en-GB" dirty="0">
                <a:solidFill>
                  <a:srgbClr val="299D8F"/>
                </a:solidFill>
              </a:rPr>
              <a:t>Healthy Life Expectancy</a:t>
            </a:r>
          </a:p>
        </p:txBody>
      </p:sp>
      <p:sp>
        <p:nvSpPr>
          <p:cNvPr id="17" name="TextBox 16">
            <a:extLst>
              <a:ext uri="{FF2B5EF4-FFF2-40B4-BE49-F238E27FC236}">
                <a16:creationId xmlns:a16="http://schemas.microsoft.com/office/drawing/2014/main" id="{27C35B6E-F852-7BA5-AB20-2E7AC42C63B9}"/>
              </a:ext>
            </a:extLst>
          </p:cNvPr>
          <p:cNvSpPr txBox="1"/>
          <p:nvPr/>
        </p:nvSpPr>
        <p:spPr>
          <a:xfrm>
            <a:off x="8801292" y="3937635"/>
            <a:ext cx="3008324" cy="369332"/>
          </a:xfrm>
          <a:prstGeom prst="rect">
            <a:avLst/>
          </a:prstGeom>
          <a:solidFill>
            <a:srgbClr val="264653"/>
          </a:solidFill>
        </p:spPr>
        <p:txBody>
          <a:bodyPr wrap="none" rtlCol="0">
            <a:spAutoFit/>
          </a:bodyPr>
          <a:lstStyle/>
          <a:p>
            <a:pPr algn="r"/>
            <a:r>
              <a:rPr lang="en-GB" dirty="0">
                <a:solidFill>
                  <a:srgbClr val="299D8F"/>
                </a:solidFill>
              </a:rPr>
              <a:t>Freedom to Make Life Choices</a:t>
            </a:r>
          </a:p>
        </p:txBody>
      </p:sp>
      <p:sp>
        <p:nvSpPr>
          <p:cNvPr id="18" name="TextBox 17">
            <a:extLst>
              <a:ext uri="{FF2B5EF4-FFF2-40B4-BE49-F238E27FC236}">
                <a16:creationId xmlns:a16="http://schemas.microsoft.com/office/drawing/2014/main" id="{D86DD7BF-C23E-6A12-FBFC-D622FCA947C7}"/>
              </a:ext>
            </a:extLst>
          </p:cNvPr>
          <p:cNvSpPr txBox="1"/>
          <p:nvPr/>
        </p:nvSpPr>
        <p:spPr>
          <a:xfrm>
            <a:off x="10604350" y="4650799"/>
            <a:ext cx="1205266" cy="369332"/>
          </a:xfrm>
          <a:prstGeom prst="rect">
            <a:avLst/>
          </a:prstGeom>
          <a:solidFill>
            <a:srgbClr val="264653"/>
          </a:solidFill>
        </p:spPr>
        <p:txBody>
          <a:bodyPr wrap="none" rtlCol="0">
            <a:spAutoFit/>
          </a:bodyPr>
          <a:lstStyle/>
          <a:p>
            <a:pPr algn="r"/>
            <a:r>
              <a:rPr lang="en-GB" dirty="0">
                <a:solidFill>
                  <a:srgbClr val="299D8F"/>
                </a:solidFill>
              </a:rPr>
              <a:t>Generosity</a:t>
            </a:r>
          </a:p>
        </p:txBody>
      </p:sp>
      <p:sp>
        <p:nvSpPr>
          <p:cNvPr id="19" name="TextBox 18">
            <a:extLst>
              <a:ext uri="{FF2B5EF4-FFF2-40B4-BE49-F238E27FC236}">
                <a16:creationId xmlns:a16="http://schemas.microsoft.com/office/drawing/2014/main" id="{E0BFD216-774D-F53B-630A-7DD93C8C44D4}"/>
              </a:ext>
            </a:extLst>
          </p:cNvPr>
          <p:cNvSpPr txBox="1"/>
          <p:nvPr/>
        </p:nvSpPr>
        <p:spPr>
          <a:xfrm>
            <a:off x="9232221" y="5417809"/>
            <a:ext cx="2607958" cy="369332"/>
          </a:xfrm>
          <a:prstGeom prst="rect">
            <a:avLst/>
          </a:prstGeom>
          <a:solidFill>
            <a:srgbClr val="264653"/>
          </a:solidFill>
        </p:spPr>
        <p:txBody>
          <a:bodyPr wrap="none" rtlCol="0">
            <a:spAutoFit/>
          </a:bodyPr>
          <a:lstStyle/>
          <a:p>
            <a:pPr algn="r"/>
            <a:r>
              <a:rPr lang="en-GB" dirty="0">
                <a:solidFill>
                  <a:srgbClr val="299D8F"/>
                </a:solidFill>
              </a:rPr>
              <a:t>Perceptions of Corruption</a:t>
            </a:r>
          </a:p>
        </p:txBody>
      </p:sp>
      <p:sp>
        <p:nvSpPr>
          <p:cNvPr id="20" name="TextBox 19">
            <a:extLst>
              <a:ext uri="{FF2B5EF4-FFF2-40B4-BE49-F238E27FC236}">
                <a16:creationId xmlns:a16="http://schemas.microsoft.com/office/drawing/2014/main" id="{AE9D5BDD-492E-17E6-8C41-9F90BF738311}"/>
              </a:ext>
            </a:extLst>
          </p:cNvPr>
          <p:cNvSpPr txBox="1"/>
          <p:nvPr/>
        </p:nvSpPr>
        <p:spPr>
          <a:xfrm>
            <a:off x="10002560" y="6130973"/>
            <a:ext cx="1837619" cy="369332"/>
          </a:xfrm>
          <a:prstGeom prst="rect">
            <a:avLst/>
          </a:prstGeom>
          <a:solidFill>
            <a:srgbClr val="264653"/>
          </a:solidFill>
        </p:spPr>
        <p:txBody>
          <a:bodyPr wrap="none" rtlCol="0">
            <a:spAutoFit/>
          </a:bodyPr>
          <a:lstStyle/>
          <a:p>
            <a:pPr algn="r"/>
            <a:r>
              <a:rPr lang="en-GB">
                <a:solidFill>
                  <a:srgbClr val="299D8F"/>
                </a:solidFill>
              </a:rPr>
              <a:t>Dystopia Residual</a:t>
            </a:r>
            <a:endParaRPr lang="en-GB" dirty="0">
              <a:solidFill>
                <a:srgbClr val="299D8F"/>
              </a:solidFill>
            </a:endParaRPr>
          </a:p>
        </p:txBody>
      </p:sp>
    </p:spTree>
    <p:extLst>
      <p:ext uri="{BB962C8B-B14F-4D97-AF65-F5344CB8AC3E}">
        <p14:creationId xmlns:p14="http://schemas.microsoft.com/office/powerpoint/2010/main" val="1192124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utoRev="1" fill="hold" nodeType="withEffect">
                                  <p:stCondLst>
                                    <p:cond delay="0"/>
                                  </p:stCondLst>
                                  <p:childTnLst>
                                    <p:animRot by="900000">
                                      <p:cBhvr>
                                        <p:cTn id="6" dur="2000" fill="hold"/>
                                        <p:tgtEl>
                                          <p:spTgt spid="10"/>
                                        </p:tgtEl>
                                        <p:attrNameLst>
                                          <p:attrName>r</p:attrName>
                                        </p:attrNameLst>
                                      </p:cBhvr>
                                    </p:animRot>
                                  </p:childTnLst>
                                </p:cTn>
                              </p:par>
                              <p:par>
                                <p:cTn id="7" presetID="8" presetClass="emph" presetSubtype="0" autoRev="1" fill="hold" nodeType="withEffect">
                                  <p:stCondLst>
                                    <p:cond delay="0"/>
                                  </p:stCondLst>
                                  <p:childTnLst>
                                    <p:animRot by="900000">
                                      <p:cBhvr>
                                        <p:cTn id="8" dur="2000" fill="hold"/>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96B50-7CBB-6E76-C9AD-1A73628B4254}"/>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EF808728-1194-BFD6-E0AF-6A52E55665B7}"/>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403613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F6B5F-49F5-08C2-D5E3-C805BF02411C}"/>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1FF945A9-61BC-6BB9-1CC2-EE00EC57CA6D}"/>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4067376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BF791-C6CE-46A4-53F2-8E4AD087C07B}"/>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82688180-CBF0-BE27-5C56-B9CA26AFD0D3}"/>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751449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21D1A-7B2D-CF20-0E05-E6EDEF04B0C3}"/>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148A1728-C07A-FCC7-03FA-4CFD17B5668C}"/>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1233733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423F6-EE75-783D-795F-058825B35390}"/>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9F3B5F4E-A8DB-9E8E-F476-3A48BF126EE6}"/>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9008512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EAB70-6F6E-FFC6-0421-44F2EA8FF26C}"/>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9D49EAD5-F82B-0850-089C-3CA90EF3AE01}"/>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383117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697</Words>
  <Application>Microsoft Macintosh PowerPoint</Application>
  <PresentationFormat>Widescreen</PresentationFormat>
  <Paragraphs>80</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Elephant Pro</vt:lpstr>
      <vt:lpstr>Söhne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Nida Ballinger-Chaudhary</dc:creator>
  <cp:lastModifiedBy>Nida Ballinger-Chaudhary</cp:lastModifiedBy>
  <cp:revision>2</cp:revision>
  <dcterms:created xsi:type="dcterms:W3CDTF">2024-04-01T11:00:14Z</dcterms:created>
  <dcterms:modified xsi:type="dcterms:W3CDTF">2024-04-01T11:27:05Z</dcterms:modified>
</cp:coreProperties>
</file>

<file path=docProps/thumbnail.jpeg>
</file>